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2"/>
  </p:notesMasterIdLst>
  <p:sldIdLst>
    <p:sldId id="282" r:id="rId5"/>
    <p:sldId id="308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18" r:id="rId14"/>
    <p:sldId id="419" r:id="rId15"/>
    <p:sldId id="378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32" r:id="rId25"/>
    <p:sldId id="433" r:id="rId26"/>
    <p:sldId id="434" r:id="rId27"/>
    <p:sldId id="435" r:id="rId28"/>
    <p:sldId id="436" r:id="rId29"/>
    <p:sldId id="437" r:id="rId30"/>
    <p:sldId id="438" r:id="rId31"/>
    <p:sldId id="439" r:id="rId32"/>
    <p:sldId id="440" r:id="rId33"/>
    <p:sldId id="441" r:id="rId34"/>
    <p:sldId id="443" r:id="rId35"/>
    <p:sldId id="442" r:id="rId36"/>
    <p:sldId id="444" r:id="rId37"/>
    <p:sldId id="445" r:id="rId38"/>
    <p:sldId id="428" r:id="rId39"/>
    <p:sldId id="429" r:id="rId40"/>
    <p:sldId id="430" r:id="rId41"/>
    <p:sldId id="431" r:id="rId42"/>
    <p:sldId id="446" r:id="rId43"/>
    <p:sldId id="447" r:id="rId44"/>
    <p:sldId id="448" r:id="rId45"/>
    <p:sldId id="449" r:id="rId46"/>
    <p:sldId id="450" r:id="rId47"/>
    <p:sldId id="452" r:id="rId48"/>
    <p:sldId id="453" r:id="rId49"/>
    <p:sldId id="454" r:id="rId50"/>
    <p:sldId id="45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37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3"/>
            <p14:sldId id="442"/>
            <p14:sldId id="444"/>
            <p14:sldId id="445"/>
            <p14:sldId id="428"/>
            <p14:sldId id="429"/>
            <p14:sldId id="430"/>
            <p14:sldId id="431"/>
            <p14:sldId id="446"/>
            <p14:sldId id="447"/>
            <p14:sldId id="448"/>
            <p14:sldId id="449"/>
            <p14:sldId id="450"/>
            <p14:sldId id="452"/>
            <p14:sldId id="453"/>
            <p14:sldId id="454"/>
            <p14:sldId id="4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120" d="100"/>
          <a:sy n="120" d="100"/>
        </p:scale>
        <p:origin x="188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1CDD-90EE-FFEF-E218-69A33EAAF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0D57F-66F3-FEF8-C3F3-2A27843A2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02881D-1EF2-7FDF-69A8-0B6A0ED19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61EDE-969C-0105-568E-7FAE6B75A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83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D6293-CD00-CE0F-29E0-057637E87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C36EEE-62BC-2A8F-A641-790A2FEA3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35C08-BDDA-355C-9531-017563BA3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8D25C-D1AA-608E-809C-CA34A9650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32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0BB6E-9308-6A04-76A4-A50CFA57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3C2DA-12E8-AD67-FE76-8F38B8DE5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12969-D8FE-E81C-25C7-CCBBE9B3C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067B1-1B41-7CDE-88E1-82DAB220F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51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5077C-23AD-FC7D-1C74-E2AF44168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35EE9-B272-6066-9AEC-4D23D9316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4D492-E9D0-82FD-18D5-59067E0F5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0A75D-FD16-00F3-87B3-36916D24A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90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EE57-1469-42E4-B8B0-82C5C1C7E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C2866-F12E-CF97-7F72-37BC60B55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659-7A33-D7A1-8E11-2C096D8C6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5F7B2-C611-E31D-78F2-1F270AC7E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90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01FF0-3014-7B91-A15D-C75C0FE0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AC205-B3AC-DE72-000C-2CC71C6CA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26921-FB41-BE5F-FFDF-3A0DAD8D5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http://127.0.0.1:5000/swagger-ui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7738D-6CB3-C506-F8B7-67FD3F76A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07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4463-F6F9-F32D-B8DE-BF1D0FFFC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CC856-0180-0FD0-984B-06CF5C2FB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FEDDF-FC24-692B-5D5F-C1177B25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51E0E-C050-D26E-F078-C3B549F7E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64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D3D73-2766-6825-5C3C-B14ACCDF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CF92D8-6DD7-29D8-3516-870AA75DC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CB458-DB6C-7187-0766-133D331B4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C161B-34C1-366A-444E-4BDA5DEAD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6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656A-C8F1-C5DD-9EAF-961918972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0C715-9345-01E9-0080-D61B922CA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A6F74-3721-4913-D363-E045C26D0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45738-6E7A-FD7C-0692-090FA3098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29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5A46C-D95A-25ED-4415-90300039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6C7F7D-D9DA-9777-8CC3-5B6E15B9B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E041AE-3520-2D3A-F7ED-BDECE216D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05658-1072-E6BE-01EE-2AA75B101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1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F91F-1A81-8213-09EE-6008E2C4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95EB5-FC55-FFB1-E51D-D58F7A79B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37F57-B161-E61A-0B55-07159B18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80415-51CB-17B1-2771-F45E7677A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00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78F3C-2041-2626-93FF-AF21E077F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6ADD1-C6C1-A250-ED8C-E566398F2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CE08F-E4F6-A637-4866-79BD3F9AE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3F9DE-7D80-7D6C-657F-81BDDFDF8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3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C6E73-EFCB-E77D-4834-C7EB148B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0815F-798F-7E6A-BE18-2CE11630E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E6553-AF06-4CC3-9AA9-F67800A60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61CD1-8FE3-6E9D-FBBC-D3841FCA5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28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E6A7-8415-01C4-BAC0-FF504759B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AFBFF7-F0BC-4403-5F86-B16182BF4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44EDB-871B-4889-B6A8-455BC537D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2DC1-D5F9-A0E7-C36D-3EE41D8F5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04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325ED-68FA-A34F-AAA1-C71278FE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44EB9-8AE6-A6F1-41C0-1CFFE55C7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A2CEA-9F19-049D-5A32-59786AF25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12998-3E89-CEB3-0622-D430CF16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8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D8F6C-5228-D54C-87F7-4FB1876A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E6B8-131B-A6DD-3C75-E108E8ACD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963F1-95A2-DC92-3E05-0ED88FA8B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0816F-341F-EE13-38F9-E5DF69640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01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E52C-78D3-1114-CE57-2FD32D3FF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FD3D2-6D2D-2545-1AEF-67F12696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60BCE-D983-1198-5941-B880AB1DE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CECCD-5AED-BF13-2B2A-86388687D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24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32A37-D7F0-AF15-31D9-45E75169F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31A8F-1D6B-67F8-F2B5-3FF23382D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E93A4-11FE-7698-4B02-DBB3CBB67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20C3-F8D3-2F1E-D645-C0BBD425D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44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E96C7-99E5-FBFE-C146-EDDC395BC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AB9D2-872B-4D37-C686-CC30C0F21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79833-FE43-32D5-5413-1D6262BB8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0C23C-7E3D-0947-0AC9-7F30BD94C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10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14B8F-4B71-4A74-6474-B1F62869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0B43A-0AA9-1ED4-F6C2-24FE13479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6AA4B2-09BC-23F6-820E-3537DB013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8B040-5AAD-B049-0D54-25E7D5AEE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09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0E55A-62CC-9339-1A46-F36592B9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B2B22D-5FB6-4DE2-B3D3-15D6DDCF5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E3418-4242-D35F-0216-C94912082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96172-D2F9-067B-F145-79B4D5D9E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5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C7218-488D-FACF-3EAB-42B674B0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D97AD2-AC98-92ED-6F73-E430B4341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0C92C-0979-C4BF-5B7A-5AD3B333A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2D469-A1B5-A7F3-EA24-972C65669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02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FB2E4-14D2-97D6-AF38-BB70F9BD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75B0E-7870-FBD0-DA4A-FBF0A97FA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E4DC1-1DB2-AA81-0C74-78E51E5E3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41F9-3FA1-297C-B529-97A9274F3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97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8194B-8488-2603-A9CC-93265A37F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25B57-242F-2191-6875-87393EA1C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50110F-8805-50B6-2829-04ABD3DE4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5454-1910-5D77-2BDF-F4D35D033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37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0C0F0-A1A8-7A3B-CB79-63EAA4E36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B423C-6CE7-D547-F8AB-9FED5EDD1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25CAD-EE93-0675-4BA7-0A06BED96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E9001-A19C-86B8-08FC-81015A2CD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683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0F3ED-AD4B-5529-5DDE-D177E33C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C7AA1-EA85-5854-133C-3122EE4C9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7471B-44AB-AC28-9B9D-F8DE90DE0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2B2CA-7FA1-BB2D-90A0-9CFFCC759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371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E955D-56EE-9DF4-CA95-E2EEA0BF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291EF-4BBE-1581-AA03-FC87BB4A1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B2343-A040-5FB9-55CD-47FF309B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85A8D-01B4-01D3-045B-31E4033F4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229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B0ABE-CD3E-A421-18A8-D4394D14F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739CA-6FE2-5287-BEBA-C09F48955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84386-10E1-4D88-FE63-F9243009A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4EDF3-AC35-0541-3ADE-1AAC6390E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51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BFB20-9934-FCDA-7D70-CB3A0773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AF457-1D83-C10C-AD8E-42488BE7E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422D2-C731-84CF-71FD-FEB75B795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69CCC-51CA-D878-BA02-21CFB701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707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86A7C-3130-9DD5-468A-DC4FF49DB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1BAC4-A8D6-0EB7-63FF-BFFD499C6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AAAD1-4422-1954-B874-A69B6A8B3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B4B60-FEEF-74A8-6A07-B6D4F5DE9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550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F7564-70E1-B715-4B5E-412377FF5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F11F9-BA82-98F2-4EC9-F656E9434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59548-CB99-5069-E3AE-121982B11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C9590-C5B7-7F27-FA46-D0C6BAD1B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1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8874-1F99-FFF0-E2C0-472B4EF32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6F420-8AD8-4466-8174-29E47B0E6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C768B-A396-1FD1-950A-C528E5CE3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AA2C-B5C7-1E86-BE49-FBD70A52F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85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4C0A2-24D8-7963-8B90-CA092E102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95312-F9DC-7F99-2D13-BB4261FA3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B9E5E-4752-B48F-E763-9EBC44186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6B284-8433-6F53-ADD8-2BB1B5E7A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500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020E-B279-D3ED-FA48-D697C057E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313AC-6AB7-D761-67A7-7D04161A9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CD9C5-4390-A364-4F0B-9829337FA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29E4A-3A00-9ECE-AF76-137B5795B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36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4D02D-3969-1A1A-6AF3-505514064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072E6-4E33-ACD6-22CE-2CFFF057F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A7626-7D4F-E48F-DE84-CBAA18F40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77D4B-8B2E-977F-A798-CB311DC3E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336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28213-488B-215F-21AE-244D18069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6FBB8-1CCE-D051-9DB7-C4F27EB7A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9C29D5-6E5D-7AE1-DF2E-35D3AB8C4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4A436-501D-C89D-9638-ED62E6138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71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9F02B-15C2-49A1-DF88-CD76E116D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9A1B63-D8AD-DC55-FA95-138D8D918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A3CB4-9B16-4822-0B87-716B2C259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23D6C-E6B0-E3DE-7CD1-48F6FFB8C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879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2643F-2802-DB6D-87E7-AEB361BF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D722D-E5CA-4DF8-894A-880B1D03A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B4045-B943-AF52-4D83-8660C1D8E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47C90-A56C-9A61-680C-4F36C4B61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988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BA7B8-FF5A-F029-C42B-1389906EC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EA2C4-E0D6-DE19-6FB4-6900ED34D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3F22D-8807-89E7-B301-7A71D553A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9872E-1A2A-14AD-E6E8-4F23E72C7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6EDEE-C635-E34B-0699-05063A8C2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D56E6-5248-A33A-1F19-7403E3A9D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49D14-DE19-386A-27C7-D3F2B157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43B72-7332-E936-7A56-1CCBA216A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61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73BAD-98BC-DA1F-2D7B-07E3C758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F12A8-1718-C4A2-1E65-3D5506AA1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40676-7111-8015-B924-D4165FE17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CED89-04F3-4A6B-61F2-E63DCB30B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9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CC60-C687-CBAF-3053-03EBC63A0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B7D07-5C03-87FE-66D7-8A69D97A6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4CA9AF-307B-317E-7664-C98A45D40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00622-A063-4EF3-7521-0721EA769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7D61-7DA0-8C5D-10BE-095E65DE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2035D-2FB1-6440-870C-1561FAFF7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6C084-5773-427E-924B-CFBC2D61C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23E45-F475-4065-A1C4-00D5DFDB7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0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6EC26-D244-3BDC-1474-9C314BBC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D9357-8BBA-8DF3-3F26-1F8E2ECB0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BB5E7-A1AB-642A-C450-8BA794DEC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4FAA0-45AD-B15E-2E98-2DE9895A1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7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0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1.png"/><Relationship Id="rId9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Python </a:t>
            </a:r>
            <a:r>
              <a:rPr lang="en-US" dirty="0"/>
              <a:t>W</a:t>
            </a:r>
            <a:r>
              <a:rPr lang="hr-HR" dirty="0" err="1"/>
              <a:t>eb</a:t>
            </a:r>
            <a:r>
              <a:rPr lang="hr-HR" dirty="0"/>
              <a:t> </a:t>
            </a:r>
            <a:r>
              <a:rPr lang="hr-HR" dirty="0" err="1"/>
              <a:t>framework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59D8-9252-1365-3106-D2B0C7937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A565A6-BDE9-3842-51E2-05C69229C38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KONFIGURACIJSKI FAJLOVI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ACA243-019A-3022-A0B2-879B2BFDB07C}"/>
              </a:ext>
            </a:extLst>
          </p:cNvPr>
          <p:cNvSpPr txBox="1">
            <a:spLocks/>
          </p:cNvSpPr>
          <p:nvPr/>
        </p:nvSpPr>
        <p:spPr>
          <a:xfrm>
            <a:off x="1028700" y="1476034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.</a:t>
            </a:r>
            <a:r>
              <a:rPr lang="en-US" sz="1400" dirty="0" err="1"/>
              <a:t>flaskenv</a:t>
            </a:r>
            <a:br>
              <a:rPr lang="en-US" sz="1400" dirty="0"/>
            </a:br>
            <a:br>
              <a:rPr lang="en-US" sz="1400" dirty="0"/>
            </a:br>
            <a:r>
              <a:rPr lang="pl-PL" sz="1100" dirty="0"/>
              <a:t>Sadrži varijable za pokretanje Flask aplikacije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5086-EB31-A784-344B-F78CCFCFA6C5}"/>
              </a:ext>
            </a:extLst>
          </p:cNvPr>
          <p:cNvSpPr txBox="1">
            <a:spLocks/>
          </p:cNvSpPr>
          <p:nvPr/>
        </p:nvSpPr>
        <p:spPr>
          <a:xfrm>
            <a:off x="4673601" y="1399834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 </a:t>
            </a:r>
            <a:r>
              <a:rPr lang="hr-HR" sz="1400" dirty="0"/>
              <a:t>requirements</a:t>
            </a:r>
            <a:r>
              <a:rPr lang="hr-HR" sz="1100" dirty="0"/>
              <a:t>.txt</a:t>
            </a:r>
            <a:br>
              <a:rPr lang="en-US" sz="1100" dirty="0"/>
            </a:br>
            <a:br>
              <a:rPr lang="en-US" sz="1100" dirty="0"/>
            </a:br>
            <a:r>
              <a:rPr lang="hr-HR" sz="1100" dirty="0"/>
              <a:t>Sadrži sve potrebne biblioteke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B5701-8E68-35A5-242E-F659C06D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1" y="2505075"/>
            <a:ext cx="1524000" cy="62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2B644-6AAF-9E93-9483-F72F1CA71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00" y="2352675"/>
            <a:ext cx="1676400" cy="781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AF23F5-8CF2-F2F5-7966-97B71B54F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341" y="3992562"/>
            <a:ext cx="29718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0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20492-FB4D-BE63-488F-C5C25372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81400E-71A5-DF46-DBDA-93420D98AC9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SMOREST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D62F4CB-C448-A46A-C815-BF32CFF9A601}"/>
              </a:ext>
            </a:extLst>
          </p:cNvPr>
          <p:cNvSpPr txBox="1">
            <a:spLocks/>
          </p:cNvSpPr>
          <p:nvPr/>
        </p:nvSpPr>
        <p:spPr>
          <a:xfrm>
            <a:off x="812800" y="1124301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.db.py</a:t>
            </a:r>
            <a:br>
              <a:rPr lang="en-US" sz="1400" dirty="0"/>
            </a:br>
            <a:br>
              <a:rPr lang="en-US" sz="1400" dirty="0"/>
            </a:br>
            <a:r>
              <a:rPr lang="en-US" sz="1100" dirty="0" err="1"/>
              <a:t>Prebacujemo</a:t>
            </a:r>
            <a:r>
              <a:rPr lang="en-US" sz="1100" dirty="0"/>
              <a:t> </a:t>
            </a:r>
            <a:r>
              <a:rPr lang="en-US" sz="1100" dirty="0" err="1"/>
              <a:t>podatke</a:t>
            </a:r>
            <a:r>
              <a:rPr lang="en-US" sz="1100" dirty="0"/>
              <a:t> u </a:t>
            </a:r>
            <a:r>
              <a:rPr lang="en-US" sz="1100" dirty="0" err="1"/>
              <a:t>poseban</a:t>
            </a:r>
            <a:r>
              <a:rPr lang="en-US" sz="1100" dirty="0"/>
              <a:t> </a:t>
            </a:r>
            <a:r>
              <a:rPr lang="en-US" sz="1100" dirty="0" err="1"/>
              <a:t>fajl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F17A23-6A08-CD92-F376-8DB4F9CC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424651"/>
            <a:ext cx="2374900" cy="8228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55ADAB-CFAB-265C-1E1F-B85B3B35A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75953"/>
            <a:ext cx="1933575" cy="1106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3ADC80-6999-3B95-C88A-9BCC055D4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4424651"/>
            <a:ext cx="3697286" cy="112209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AD3586-A669-2D43-BC2D-0DE484F53CA5}"/>
              </a:ext>
            </a:extLst>
          </p:cNvPr>
          <p:cNvSpPr txBox="1">
            <a:spLocks/>
          </p:cNvSpPr>
          <p:nvPr/>
        </p:nvSpPr>
        <p:spPr>
          <a:xfrm>
            <a:off x="812800" y="3050338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 err="1"/>
              <a:t>Updejtujemo</a:t>
            </a:r>
            <a:r>
              <a:rPr lang="en-US" sz="1100" dirty="0"/>
              <a:t> </a:t>
            </a:r>
            <a:r>
              <a:rPr lang="en-US" sz="1100" dirty="0" err="1"/>
              <a:t>pozive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B3F38B-F7C1-9ADA-BC8F-A6B0F0E4D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421757"/>
            <a:ext cx="4127500" cy="4385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66362F-F7F5-34A0-2F8D-A9C0F13F8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906409"/>
            <a:ext cx="1292225" cy="10350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945A29-6083-613D-220E-AD3A4D84E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1588404"/>
            <a:ext cx="2789873" cy="9333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391475-48B8-5EB3-7FD6-9BA4B3CFACA2}"/>
              </a:ext>
            </a:extLst>
          </p:cNvPr>
          <p:cNvSpPr txBox="1"/>
          <p:nvPr/>
        </p:nvSpPr>
        <p:spPr>
          <a:xfrm>
            <a:off x="6124575" y="4014836"/>
            <a:ext cx="6149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" indent="0">
              <a:buNone/>
            </a:pPr>
            <a:r>
              <a:rPr lang="en-US" dirty="0"/>
              <a:t>Why is this not working??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56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hr-HR" dirty="0"/>
              <a:t>Kreirajte endpoint koji vraća listu svih artikala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- </a:t>
            </a:r>
            <a:r>
              <a:rPr lang="hr-HR" dirty="0"/>
              <a:t>Dohvatite pojedinačni artikl koristeći </a:t>
            </a:r>
            <a:r>
              <a:rPr lang="hr-HR" b="1" dirty="0"/>
              <a:t>item_id</a:t>
            </a:r>
            <a:r>
              <a:rPr lang="hr-HR" dirty="0"/>
              <a:t> iz URL-a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6D2E9-13CC-3A12-42FB-722D8F951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0" y="1206953"/>
            <a:ext cx="4229100" cy="1657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525BC-B9C7-468F-1E75-33F297FE5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565" y="3354403"/>
            <a:ext cx="3054804" cy="260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ABA7F-8D57-6B00-F5DD-8120B23D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A37CEB-7E86-3467-BF06-50E622CE1B4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UPDATE AND DELETE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F9FF11-51B4-A181-2697-C8EAF80B833C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E69F2-B837-3548-7236-C0162C32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995" y="1622322"/>
            <a:ext cx="973425" cy="106910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9D00DE7-6BB1-ABA4-BA24-A4E75A17410B}"/>
              </a:ext>
            </a:extLst>
          </p:cNvPr>
          <p:cNvGrpSpPr/>
          <p:nvPr/>
        </p:nvGrpSpPr>
        <p:grpSpPr>
          <a:xfrm>
            <a:off x="1146995" y="3223115"/>
            <a:ext cx="3377826" cy="1111660"/>
            <a:chOff x="1146995" y="3038168"/>
            <a:chExt cx="3377826" cy="111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5F448D-E094-C72D-165D-2670425E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8188" y="3038168"/>
              <a:ext cx="956633" cy="11116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B2D524-E318-079F-F431-490F13B2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995" y="3133289"/>
              <a:ext cx="1914525" cy="92141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50AEB8-978B-2490-25BB-9CCE75420761}"/>
              </a:ext>
            </a:extLst>
          </p:cNvPr>
          <p:cNvGrpSpPr/>
          <p:nvPr/>
        </p:nvGrpSpPr>
        <p:grpSpPr>
          <a:xfrm>
            <a:off x="6582152" y="3469910"/>
            <a:ext cx="3377826" cy="1016807"/>
            <a:chOff x="6660361" y="4464676"/>
            <a:chExt cx="3377826" cy="10168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8757F3-FAA9-BAC8-F6B2-BE1836E91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1916" y="4464676"/>
              <a:ext cx="886271" cy="101680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DB6581-39E9-1DA7-92DE-C9B762E9D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361" y="4557186"/>
              <a:ext cx="2161560" cy="8675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8EF1E7-0C79-DC68-EB2F-FC694F08DC56}"/>
              </a:ext>
            </a:extLst>
          </p:cNvPr>
          <p:cNvGrpSpPr/>
          <p:nvPr/>
        </p:nvGrpSpPr>
        <p:grpSpPr>
          <a:xfrm>
            <a:off x="6582152" y="1445282"/>
            <a:ext cx="3789787" cy="1753475"/>
            <a:chOff x="6248400" y="1384422"/>
            <a:chExt cx="3789787" cy="175347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FDBAD2-815F-C55B-582F-63E7D1835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8400" y="1840523"/>
              <a:ext cx="2027289" cy="85090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7C24E0-8A27-B1A8-DAA1-A091D20D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9527" y="1384422"/>
              <a:ext cx="1288660" cy="1753475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6F8366-E62A-042D-04B1-DA172A8C9309}"/>
              </a:ext>
            </a:extLst>
          </p:cNvPr>
          <p:cNvSpPr txBox="1">
            <a:spLocks/>
          </p:cNvSpPr>
          <p:nvPr/>
        </p:nvSpPr>
        <p:spPr>
          <a:xfrm>
            <a:off x="1086874" y="3038167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UPDATE (PUT)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EE4A228-A0D8-7340-F7CE-CEAA64B1583C}"/>
              </a:ext>
            </a:extLst>
          </p:cNvPr>
          <p:cNvSpPr txBox="1">
            <a:spLocks/>
          </p:cNvSpPr>
          <p:nvPr/>
        </p:nvSpPr>
        <p:spPr>
          <a:xfrm>
            <a:off x="6502400" y="126033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01130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767B-08A7-B4A6-1A37-BED6255F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587055-B9A6-A2F7-3370-6A8901F2ED0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9B90D7-1A99-BC35-158E-10B0C188EF3D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44E039A-BE9B-DC0A-0EDC-A0E06E18C00F}"/>
              </a:ext>
            </a:extLst>
          </p:cNvPr>
          <p:cNvSpPr txBox="1">
            <a:spLocks/>
          </p:cNvSpPr>
          <p:nvPr/>
        </p:nvSpPr>
        <p:spPr>
          <a:xfrm>
            <a:off x="1109663" y="285765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54B51-D422-AD0E-AC73-B67E21BA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630230"/>
            <a:ext cx="3324225" cy="1019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9439C-6CE8-5139-AFC0-A472AD90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09" y="3227550"/>
            <a:ext cx="2878138" cy="2386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647DD-8BC9-6ABC-8428-9FD4CB68B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652" y="2469977"/>
            <a:ext cx="4597098" cy="3144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51F6B8-6358-CA8C-7EF9-9AF93EF01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652" y="1398328"/>
            <a:ext cx="3324226" cy="8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37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D9962-0842-C2FC-7F95-045189584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B90817-0E21-0A12-C90B-44099475EA4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5CE8044-481D-E416-61E7-9F8804D7B641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store.py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38BD5-CAF1-1A4E-3688-20B88785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1748440"/>
            <a:ext cx="4787900" cy="2899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21CEF-B118-6815-9565-AA8D6AD2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33" y="1729656"/>
            <a:ext cx="4238625" cy="33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35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BC1D-E4D0-9079-D377-102A5DE97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DE4432-ACCC-E7D2-5849-5A02BB544F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6D5A5D4-7778-BC0E-F52C-CFE0D3F3E8AA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197A8-5E26-59FB-2A72-AF92D665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724826"/>
            <a:ext cx="5262138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FC997-CBA9-F464-B9CA-91D971FC3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F7721-1C17-14CE-47F0-8A8252FB6C7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SWAGGER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C14F7DB-A6CB-14EF-48AF-BBC7377F6B6C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045CB-873A-E001-7E63-B812FBFB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35" y="1758950"/>
            <a:ext cx="170497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EE51-2166-06C3-C1F7-B17FC72B1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5" y="2500467"/>
            <a:ext cx="6530195" cy="22920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06ACE3-0F95-54B9-9DD6-4F251A12C93F}"/>
              </a:ext>
            </a:extLst>
          </p:cNvPr>
          <p:cNvSpPr txBox="1">
            <a:spLocks/>
          </p:cNvSpPr>
          <p:nvPr/>
        </p:nvSpPr>
        <p:spPr>
          <a:xfrm>
            <a:off x="1125435" y="4819227"/>
            <a:ext cx="2731087" cy="316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r>
              <a:rPr lang="en-US" sz="1400" dirty="0"/>
              <a:t> </a:t>
            </a:r>
            <a:r>
              <a:rPr lang="en-US" sz="1400" dirty="0" err="1"/>
              <a:t>pomocu</a:t>
            </a:r>
            <a:r>
              <a:rPr lang="en-US" sz="1400" dirty="0"/>
              <a:t> </a:t>
            </a:r>
            <a:r>
              <a:rPr lang="en-US" sz="1400" dirty="0" err="1"/>
              <a:t>swaggera</a:t>
            </a:r>
            <a:endParaRPr lang="hr-HR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CFAB6-E7A4-4070-BED1-578DBF7AE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35" y="5076187"/>
            <a:ext cx="5805377" cy="5171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1FB783-BB9A-953F-823D-62D49362C745}"/>
              </a:ext>
            </a:extLst>
          </p:cNvPr>
          <p:cNvSpPr txBox="1">
            <a:spLocks/>
          </p:cNvSpPr>
          <p:nvPr/>
        </p:nvSpPr>
        <p:spPr>
          <a:xfrm>
            <a:off x="5379782" y="1601968"/>
            <a:ext cx="6727159" cy="145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Organizacija koda u više fajlova (i foldera) poboljšava održavanje i čitljivost projekta</a:t>
            </a:r>
          </a:p>
          <a:p>
            <a:pPr marL="15875" indent="0">
              <a:buNone/>
            </a:pPr>
            <a:r>
              <a:rPr lang="hr-HR" sz="1400" dirty="0"/>
              <a:t>Korištenje flask-smorest pruža automatsku dokumentaciju putem swagger-ui</a:t>
            </a:r>
          </a:p>
          <a:p>
            <a:pPr marL="15875" indent="0">
              <a:buNone/>
            </a:pPr>
            <a:r>
              <a:rPr lang="hr-HR" sz="1400" dirty="0"/>
              <a:t>Blueprints i MethodViews omogućavaju modularan pristup, što olakšava proširenje i skaliranje</a:t>
            </a:r>
          </a:p>
        </p:txBody>
      </p:sp>
    </p:spTree>
    <p:extLst>
      <p:ext uri="{BB962C8B-B14F-4D97-AF65-F5344CB8AC3E}">
        <p14:creationId xmlns:p14="http://schemas.microsoft.com/office/powerpoint/2010/main" val="2194294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EBA4-5133-DD97-FB93-D3BA63C3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8EEDD2-86C4-8FB9-41E5-DED25417991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21AC1E-D52B-9CCA-C2E4-99C438E0F242}"/>
              </a:ext>
            </a:extLst>
          </p:cNvPr>
          <p:cNvSpPr txBox="1">
            <a:spLocks/>
          </p:cNvSpPr>
          <p:nvPr/>
        </p:nvSpPr>
        <p:spPr>
          <a:xfrm>
            <a:off x="1022555" y="1258491"/>
            <a:ext cx="2357284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📂 </a:t>
            </a:r>
            <a:r>
              <a:rPr lang="hr-HR" sz="1100" b="1" dirty="0"/>
              <a:t>Kreirajte </a:t>
            </a:r>
            <a:r>
              <a:rPr lang="en-US" sz="1100" b="1" dirty="0"/>
              <a:t>file </a:t>
            </a:r>
            <a:r>
              <a:rPr lang="hr-HR" sz="1100" b="1" dirty="0"/>
              <a:t>schemas.py</a:t>
            </a: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57198D-8232-E966-5355-5FD8E01B1F8C}"/>
              </a:ext>
            </a:extLst>
          </p:cNvPr>
          <p:cNvSpPr txBox="1">
            <a:spLocks/>
          </p:cNvSpPr>
          <p:nvPr/>
        </p:nvSpPr>
        <p:spPr>
          <a:xfrm>
            <a:off x="1201995" y="3440298"/>
            <a:ext cx="10515600" cy="181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200" dirty="0"/>
              <a:t>Benefiti primjene Marshmallow schema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Jasnoća i konzistentnost: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Definiramo što se očekuje u svakom zahtjevu na jednom mjestu (u schemas.py)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Dokumentacija u Swagger UI sada sadrži primjer vrijednosti (sample value schema)</a:t>
            </a:r>
            <a:r>
              <a:rPr lang="en-US" sz="1200" dirty="0"/>
              <a:t>- </a:t>
            </a:r>
            <a:endParaRPr lang="hr-HR" sz="1200" dirty="0"/>
          </a:p>
          <a:p>
            <a:pPr marL="15875" indent="0">
              <a:buNone/>
            </a:pPr>
            <a:r>
              <a:rPr lang="hr-HR" sz="1200" dirty="0"/>
              <a:t>Automatizirana validacija: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Validacija ulaznih podataka postaje jednostavnija i održivija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Smanjuje se potreba za ručnim provjerama u kodu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0BF1E-89BC-A818-BB11-CE7B60157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96" y="1649846"/>
            <a:ext cx="3793101" cy="165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5278A-93EA-D0FB-A1E5-978AA0267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E255D-2CBC-427C-F381-648486BDD5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E2503B2-D7FF-7314-EBF5-323024E52672}"/>
              </a:ext>
            </a:extLst>
          </p:cNvPr>
          <p:cNvSpPr txBox="1">
            <a:spLocks/>
          </p:cNvSpPr>
          <p:nvPr/>
        </p:nvSpPr>
        <p:spPr>
          <a:xfrm>
            <a:off x="990599" y="1264621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item.py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359BE-6B27-6590-B6FD-9E14B9BE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23" y="1858297"/>
            <a:ext cx="3466139" cy="1320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8394F-1481-BC4C-B5D8-A704EB41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818" y="1858297"/>
            <a:ext cx="3195824" cy="219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935A0-5EED-EA1C-BEE7-BC890EA93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23" y="3561283"/>
            <a:ext cx="2079610" cy="16263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B66EDB-E040-8DC0-BA52-996F8B9FA95E}"/>
              </a:ext>
            </a:extLst>
          </p:cNvPr>
          <p:cNvSpPr txBox="1">
            <a:spLocks/>
          </p:cNvSpPr>
          <p:nvPr/>
        </p:nvSpPr>
        <p:spPr>
          <a:xfrm>
            <a:off x="6307392" y="1264620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store.py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2B84-F27C-39EB-7F6A-2F47D073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674" y="4373787"/>
            <a:ext cx="5071730" cy="12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30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</a:t>
            </a:r>
            <a:r>
              <a:rPr lang="en-US" dirty="0" err="1"/>
              <a:t>osnove</a:t>
            </a:r>
            <a:endParaRPr lang="hr-H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924848" y="1751992"/>
            <a:ext cx="3932237" cy="2224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dirty="0"/>
              <a:t>🔹 </a:t>
            </a:r>
            <a:r>
              <a:rPr lang="hr-HR" b="1" dirty="0"/>
              <a:t>Što je </a:t>
            </a:r>
            <a:r>
              <a:rPr lang="hr-HR" b="1" dirty="0" err="1"/>
              <a:t>Flask</a:t>
            </a:r>
            <a:r>
              <a:rPr lang="hr-HR" b="1" dirty="0"/>
              <a:t>?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Lagan, mikro web </a:t>
            </a:r>
            <a:r>
              <a:rPr lang="hr-HR" dirty="0" err="1"/>
              <a:t>framework</a:t>
            </a:r>
            <a:r>
              <a:rPr lang="hr-HR" dirty="0"/>
              <a:t> za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Jednostavan za učenje i razvoj manjih aplikacija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Ne forsira korištenje određenih alata ili biblioteka, što ga čini fleksibilnim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C0CF8C-886E-AD0F-D124-AF5FDEBF9AE2}"/>
              </a:ext>
            </a:extLst>
          </p:cNvPr>
          <p:cNvSpPr txBox="1">
            <a:spLocks/>
          </p:cNvSpPr>
          <p:nvPr/>
        </p:nvSpPr>
        <p:spPr>
          <a:xfrm>
            <a:off x="6054598" y="1751992"/>
            <a:ext cx="4833142" cy="3596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Prednosti: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Jednostavan i brz za razvoj manjih aplikacija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Fleksibilan i lako proširiv ekstenzijama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Velika zajednica i obilje primjera online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Mane: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Nije najbolji izbor za velike, složene aplikacije bez dodatne arhitekture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Manje "</a:t>
            </a:r>
            <a:r>
              <a:rPr lang="hr-HR" dirty="0" err="1"/>
              <a:t>out-of-the-box</a:t>
            </a:r>
            <a:r>
              <a:rPr lang="hr-HR" dirty="0"/>
              <a:t>" funkcionalnosti u odnosu na veće </a:t>
            </a:r>
            <a:r>
              <a:rPr lang="hr-HR" dirty="0" err="1"/>
              <a:t>frameworke</a:t>
            </a:r>
            <a:r>
              <a:rPr lang="hr-HR" dirty="0"/>
              <a:t> poput </a:t>
            </a:r>
            <a:r>
              <a:rPr lang="hr-HR" dirty="0" err="1"/>
              <a:t>Django</a:t>
            </a:r>
            <a:r>
              <a:rPr lang="hr-HR" dirty="0"/>
              <a:t>-a</a:t>
            </a:r>
          </a:p>
        </p:txBody>
      </p:sp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BBC40-736E-746C-7120-3D9D01C0C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B991BD-611A-DCA9-A30E-9375F9214AB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RESPONSES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ECD2BA7-5A66-2B1E-318F-9B8A5B7AD94F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1035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✔ Filter polja i tipizaciju podataka pri slanju odgovora</a:t>
            </a:r>
            <a:br>
              <a:rPr lang="hr-HR" sz="1100" dirty="0"/>
            </a:br>
            <a:r>
              <a:rPr lang="hr-HR" sz="1100" dirty="0"/>
              <a:t>✔ Jasnije definiranje statusnih kodova za svaki </a:t>
            </a:r>
            <a:r>
              <a:rPr lang="hr-HR" sz="1100" dirty="0" err="1"/>
              <a:t>endpoint</a:t>
            </a:r>
            <a:br>
              <a:rPr lang="hr-HR" sz="1100" dirty="0"/>
            </a:br>
            <a:r>
              <a:rPr lang="hr-HR" sz="1100" dirty="0"/>
              <a:t>✔ Automatsko ažuriranje API dokumentacije u </a:t>
            </a:r>
            <a:r>
              <a:rPr lang="hr-HR" sz="1100" dirty="0" err="1"/>
              <a:t>Swagger</a:t>
            </a:r>
            <a:r>
              <a:rPr lang="hr-HR" sz="1100" dirty="0"/>
              <a:t> UI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533B34-751D-2503-C6B7-BAEA87B9E267}"/>
              </a:ext>
            </a:extLst>
          </p:cNvPr>
          <p:cNvSpPr txBox="1">
            <a:spLocks/>
          </p:cNvSpPr>
          <p:nvPr/>
        </p:nvSpPr>
        <p:spPr>
          <a:xfrm>
            <a:off x="5613361" y="1237032"/>
            <a:ext cx="965278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680EEE-20FD-2A64-E264-BFB1BE87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69" y="1606927"/>
            <a:ext cx="3267075" cy="7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831A0-6AE1-7663-1394-326C07AEE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69" y="2466424"/>
            <a:ext cx="4373415" cy="2934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F8C6930-AB46-906D-0DAE-5E5F1176ED44}"/>
              </a:ext>
            </a:extLst>
          </p:cNvPr>
          <p:cNvGrpSpPr/>
          <p:nvPr/>
        </p:nvGrpSpPr>
        <p:grpSpPr>
          <a:xfrm>
            <a:off x="918526" y="2613167"/>
            <a:ext cx="3330677" cy="2528117"/>
            <a:chOff x="440061" y="2979990"/>
            <a:chExt cx="3330677" cy="25281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5A2C9F-621B-F41E-6791-156A78FA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45" y="3465000"/>
              <a:ext cx="2893496" cy="3345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C41872-8D0D-4954-BD9B-62998C02D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045" y="4029738"/>
              <a:ext cx="2181000" cy="1478369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BFD728E-60E1-EC6A-DD0A-02A5BBF30235}"/>
                </a:ext>
              </a:extLst>
            </p:cNvPr>
            <p:cNvSpPr txBox="1">
              <a:spLocks/>
            </p:cNvSpPr>
            <p:nvPr/>
          </p:nvSpPr>
          <p:spPr>
            <a:xfrm>
              <a:off x="440061" y="2979990"/>
              <a:ext cx="3330677" cy="3698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68300" indent="-352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4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771525" indent="-2746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2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960563" indent="-225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16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indent="0">
                <a:buNone/>
              </a:pPr>
              <a:r>
                <a:rPr lang="en-US" sz="1400" dirty="0"/>
                <a:t>store.py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6DBF998-A34D-D7B0-D89D-A4D2EF8FF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369" y="3283632"/>
            <a:ext cx="3005342" cy="19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4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D31C-B762-323F-4C36-6A3DD2C3C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61641D-E512-7207-618D-D6B229FE9C6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8FAEBED-BCD7-9315-4535-3C85EBC76FE5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2711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b="1" dirty="0" err="1"/>
              <a:t>SQLAlchemy</a:t>
            </a:r>
            <a:r>
              <a:rPr lang="hr-HR" sz="1100" b="1" dirty="0"/>
              <a:t>: </a:t>
            </a:r>
            <a:r>
              <a:rPr lang="hr-HR" sz="1100" dirty="0"/>
              <a:t>ORM (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Relational</a:t>
            </a:r>
            <a:r>
              <a:rPr lang="hr-HR" sz="1100" dirty="0"/>
              <a:t> </a:t>
            </a:r>
            <a:r>
              <a:rPr lang="hr-HR" sz="1100" dirty="0" err="1"/>
              <a:t>Mapping</a:t>
            </a:r>
            <a:r>
              <a:rPr lang="hr-HR" sz="1100" dirty="0"/>
              <a:t>) koji pojednostavljuje rad s bazom</a:t>
            </a:r>
          </a:p>
          <a:p>
            <a:pPr marL="15875" indent="0">
              <a:buNone/>
            </a:pPr>
            <a:r>
              <a:rPr lang="hr-HR" sz="1100" b="1" dirty="0" err="1"/>
              <a:t>Flask-SQLAlchemy</a:t>
            </a:r>
            <a:r>
              <a:rPr lang="hr-HR" sz="1100" b="1" dirty="0"/>
              <a:t>: </a:t>
            </a:r>
            <a:r>
              <a:rPr lang="hr-HR" sz="1100" dirty="0" err="1"/>
              <a:t>Flask</a:t>
            </a:r>
            <a:r>
              <a:rPr lang="hr-HR" sz="1100" dirty="0"/>
              <a:t>-ov </a:t>
            </a:r>
            <a:r>
              <a:rPr lang="hr-HR" sz="1100" dirty="0" err="1"/>
              <a:t>extension</a:t>
            </a:r>
            <a:r>
              <a:rPr lang="hr-HR" sz="1100" dirty="0"/>
              <a:t> koji olakšava integraciju </a:t>
            </a:r>
            <a:r>
              <a:rPr lang="hr-HR" sz="1100" dirty="0" err="1"/>
              <a:t>SQLAlchemy</a:t>
            </a:r>
            <a:r>
              <a:rPr lang="hr-HR" sz="1100" dirty="0"/>
              <a:t>-ja u naš API</a:t>
            </a:r>
          </a:p>
          <a:p>
            <a:pPr marL="15875" indent="0">
              <a:buNone/>
            </a:pPr>
            <a:r>
              <a:rPr lang="hr-HR" sz="1100" dirty="0"/>
              <a:t>Prednosti: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Podrška za multi-</a:t>
            </a:r>
            <a:r>
              <a:rPr lang="hr-HR" sz="1100" dirty="0" err="1"/>
              <a:t>threading</a:t>
            </a:r>
            <a:endParaRPr lang="hr-HR" sz="1100" dirty="0"/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Automatsko kreiranje tablica i stupaca (bez ručnog pisanja SQL koda)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Lakše migracije baze podataka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 err="1"/>
              <a:t>Čistiji</a:t>
            </a:r>
            <a:r>
              <a:rPr lang="hr-HR" sz="1100" dirty="0"/>
              <a:t> i kraći kod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1591B-8353-C84A-81BB-100314D4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89" y="1264621"/>
            <a:ext cx="2850301" cy="95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42760-03CC-E72E-885C-6D3ADEFC1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489" y="2721542"/>
            <a:ext cx="5299001" cy="7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24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378E1-6B68-A703-5F1D-1393226C1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91D0CD-7F86-B50A-9648-17D8151B2FA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EAC6E6-FCAD-1366-73C6-DF46DCFF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297BB-6802-F589-32D2-034E0496A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FEBEC2-DA48-02FC-514C-45B5BDCEE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29" y="2741347"/>
            <a:ext cx="4461617" cy="1275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43CB26-E8D2-DBC4-13E2-CC57AF040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198" y="2651494"/>
            <a:ext cx="5753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6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2417E-6791-C989-2AC8-124918E7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CB8469-A000-A539-9DDB-E64E37C017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B02F65-C024-4A86-2F62-4256A05A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2CB224-447B-D389-C522-B4A6BA3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5464A-6B31-BEA1-5D1D-4108C3F12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741480"/>
            <a:ext cx="4296994" cy="343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01737-90B3-4AB1-E0CD-542EAA502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029" y="2651422"/>
            <a:ext cx="4819650" cy="52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4B1AC-E309-B291-2720-0E482ED4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094" y="4126319"/>
            <a:ext cx="3867150" cy="83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4B734-F874-D6CC-E1EA-78F8E1538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808" y="4126319"/>
            <a:ext cx="2179453" cy="13376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8F4521-6CFE-6B0B-3C39-37C4F050AA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5375" y="3599852"/>
            <a:ext cx="37623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FC204-9E9C-F5BA-EA45-960154EE02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4408" y="4126319"/>
            <a:ext cx="3101163" cy="14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5C567-269F-DF85-BAE3-C8CA1C74B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9DE5B-2E49-199A-C470-403C692F6C6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CB27D-B7E6-8E4B-A6DC-6FE35C39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32" y="1489942"/>
            <a:ext cx="2400300" cy="257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90F52-7F58-B2C1-45B8-8D09C3F4A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32" y="1833339"/>
            <a:ext cx="1533525" cy="333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43DB5E-1C7E-37A0-7F4C-38B4E2E59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232" y="2347581"/>
            <a:ext cx="2714625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AE9ACC-7052-A1F0-7AF2-858F472F6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739" y="4506712"/>
            <a:ext cx="1343025" cy="238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A0E670-F691-E1D7-2D42-D9543643B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804" y="2814971"/>
            <a:ext cx="5419725" cy="742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A9572D-0A6D-CC8B-3E3B-F6E1A9B60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804" y="3606211"/>
            <a:ext cx="4029075" cy="8191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74DD17-991E-0EDD-A6BD-F15CCFED2D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4920" y="1485676"/>
            <a:ext cx="2867025" cy="514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9A7307-30E2-ED2B-A5E2-2BCA2E032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39" y="5065307"/>
            <a:ext cx="36861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1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9D13-4E81-3E47-B395-9727A1F7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59DCAF-09BD-25CF-60D6-03CFDF3B8D4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E0648-E985-E3EE-13C7-14087CACA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97" y="1569894"/>
            <a:ext cx="3924300" cy="704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4930F4-C02B-C1AF-27FF-3E2A99EF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138166"/>
            <a:ext cx="3314700" cy="4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DBE90-EFDA-E4BA-641C-B8CEC3E1A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569195"/>
            <a:ext cx="3026839" cy="2949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9E7D7-1908-F21D-54A6-62A6D10D6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701" y="2535452"/>
            <a:ext cx="4783322" cy="3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32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8DB9-8127-430A-9F58-2DF1C5E2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850C25-08C3-5576-FAD2-99BB54B1E0E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1A6A5-7697-AEBE-0089-5EDB5A8D5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59" y="1164153"/>
            <a:ext cx="5429250" cy="1095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04861-2367-0A80-FE02-E418AE70A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59" y="2695354"/>
            <a:ext cx="4254861" cy="241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F28E4-A290-ED7B-E017-75B77BE90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227" y="2695354"/>
            <a:ext cx="3104931" cy="24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56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5F82A-B0DE-31F1-A5DB-DA8A4E9D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785272-1331-C5F2-96D9-7A6C9057C5A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24DC5FD-CE6E-28FA-659E-F81E94596CF3}"/>
              </a:ext>
            </a:extLst>
          </p:cNvPr>
          <p:cNvSpPr txBox="1">
            <a:spLocks/>
          </p:cNvSpPr>
          <p:nvPr/>
        </p:nvSpPr>
        <p:spPr>
          <a:xfrm>
            <a:off x="1056168" y="1185530"/>
            <a:ext cx="5078818" cy="2509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b="1" dirty="0" err="1"/>
              <a:t>Many</a:t>
            </a:r>
            <a:r>
              <a:rPr lang="hr-HR" sz="1100" b="1" dirty="0"/>
              <a:t>-to-</a:t>
            </a:r>
            <a:r>
              <a:rPr lang="hr-HR" sz="1100" b="1" dirty="0" err="1"/>
              <a:t>Many</a:t>
            </a:r>
            <a:r>
              <a:rPr lang="hr-HR" sz="1100" b="1" dirty="0"/>
              <a:t> Odnos: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Svaki </a:t>
            </a:r>
            <a:r>
              <a:rPr lang="hr-HR" sz="1100" dirty="0" err="1"/>
              <a:t>artikal</a:t>
            </a:r>
            <a:r>
              <a:rPr lang="hr-HR" sz="1100" dirty="0"/>
              <a:t> može imati više tagova, a svaki tag može biti primijenjen na više artikala.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Primjer: Stol može imati tagove </a:t>
            </a:r>
            <a:r>
              <a:rPr lang="hr-HR" sz="1100" dirty="0" err="1"/>
              <a:t>office</a:t>
            </a:r>
            <a:r>
              <a:rPr lang="hr-HR" sz="1100" dirty="0"/>
              <a:t> i </a:t>
            </a:r>
            <a:r>
              <a:rPr lang="hr-HR" sz="1100" dirty="0" err="1"/>
              <a:t>furniture</a:t>
            </a:r>
            <a:r>
              <a:rPr lang="hr-HR" sz="1100" dirty="0"/>
              <a:t>, dok laptop može imati tagove </a:t>
            </a:r>
            <a:r>
              <a:rPr lang="hr-HR" sz="1100" dirty="0" err="1"/>
              <a:t>tech</a:t>
            </a:r>
            <a:r>
              <a:rPr lang="hr-HR" sz="1100" dirty="0"/>
              <a:t> i </a:t>
            </a:r>
            <a:r>
              <a:rPr lang="hr-HR" sz="1100" dirty="0" err="1"/>
              <a:t>office</a:t>
            </a:r>
            <a:r>
              <a:rPr lang="hr-HR" sz="1100" dirty="0"/>
              <a:t>.</a:t>
            </a:r>
          </a:p>
          <a:p>
            <a:pPr>
              <a:buNone/>
            </a:pPr>
            <a:r>
              <a:rPr lang="hr-HR" sz="1100" dirty="0"/>
              <a:t>Store i Tag Odnos: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Tagovi su specifični za trgovinu. Svaka trgovina može imati svoje tagove, a ti tagovi se potom primjenjuju na artikle unutar te trgovine.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To rezultira </a:t>
            </a:r>
            <a:r>
              <a:rPr lang="hr-HR" sz="1100" dirty="0" err="1"/>
              <a:t>many</a:t>
            </a:r>
            <a:r>
              <a:rPr lang="hr-HR" sz="1100" dirty="0"/>
              <a:t>-to-one odnosom između trgovine i tagova (jedna trgovina ima više tagova).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B54B43-59F5-6770-7AC8-12EEC55066E3}"/>
              </a:ext>
            </a:extLst>
          </p:cNvPr>
          <p:cNvSpPr txBox="1">
            <a:spLocks/>
          </p:cNvSpPr>
          <p:nvPr/>
        </p:nvSpPr>
        <p:spPr>
          <a:xfrm>
            <a:off x="6427382" y="1286539"/>
            <a:ext cx="5078818" cy="3753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Što postiže implementacija </a:t>
            </a:r>
            <a:r>
              <a:rPr lang="hr-HR" sz="1400" b="1" dirty="0" err="1"/>
              <a:t>many</a:t>
            </a:r>
            <a:r>
              <a:rPr lang="hr-HR" sz="1400" b="1" dirty="0"/>
              <a:t>-to-</a:t>
            </a:r>
            <a:r>
              <a:rPr lang="hr-HR" sz="1400" b="1" dirty="0" err="1"/>
              <a:t>many</a:t>
            </a:r>
            <a:r>
              <a:rPr lang="hr-HR" sz="1400" b="1" dirty="0"/>
              <a:t> odnosa s tagovima:</a:t>
            </a:r>
            <a:endParaRPr lang="hr-HR" sz="1400" dirty="0"/>
          </a:p>
          <a:p>
            <a:pPr marL="15875" indent="0">
              <a:buNone/>
            </a:pPr>
            <a:r>
              <a:rPr lang="hr-HR" sz="1400" b="1" dirty="0"/>
              <a:t>Fleksibilnost pretraživanja: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Korisnici mogu filtrirati artikle prema tagovima (npr. svi artikli označeni kao </a:t>
            </a:r>
            <a:r>
              <a:rPr lang="hr-HR" sz="1400" i="1" dirty="0" err="1"/>
              <a:t>office</a:t>
            </a:r>
            <a:r>
              <a:rPr lang="hr-HR" sz="1400" dirty="0"/>
              <a:t>).</a:t>
            </a:r>
          </a:p>
          <a:p>
            <a:pPr marL="15875" indent="0">
              <a:buNone/>
            </a:pPr>
            <a:r>
              <a:rPr lang="hr-HR" sz="1400" b="1" dirty="0"/>
              <a:t>Bolje organizirani podaci: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Tagovi se definiraju na razini trgovine, pa su specifični i relevantni samo za tu trgovinu.</a:t>
            </a:r>
          </a:p>
          <a:p>
            <a:pPr marL="15875" indent="0">
              <a:buNone/>
            </a:pPr>
            <a:r>
              <a:rPr lang="hr-HR" sz="1400" b="1" dirty="0"/>
              <a:t>Efikasnost: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Korištenjem ORM-a poput </a:t>
            </a:r>
            <a:r>
              <a:rPr lang="hr-HR" sz="1400" dirty="0" err="1"/>
              <a:t>SQLAlchemy</a:t>
            </a:r>
            <a:r>
              <a:rPr lang="hr-HR" sz="1400" dirty="0"/>
              <a:t>-ja, rješavamo složenost </a:t>
            </a:r>
            <a:r>
              <a:rPr lang="hr-HR" sz="1400" dirty="0" err="1"/>
              <a:t>many</a:t>
            </a:r>
            <a:r>
              <a:rPr lang="hr-HR" sz="1400" dirty="0"/>
              <a:t>-to-</a:t>
            </a:r>
            <a:r>
              <a:rPr lang="hr-HR" sz="1400" dirty="0" err="1"/>
              <a:t>many</a:t>
            </a:r>
            <a:r>
              <a:rPr lang="hr-HR" sz="1400" dirty="0"/>
              <a:t> odnosa kroz pomoćne tablice (</a:t>
            </a:r>
            <a:r>
              <a:rPr lang="hr-HR" sz="1400" dirty="0" err="1"/>
              <a:t>association</a:t>
            </a:r>
            <a:r>
              <a:rPr lang="hr-HR" sz="1400" dirty="0"/>
              <a:t> </a:t>
            </a:r>
            <a:r>
              <a:rPr lang="hr-HR" sz="1400" dirty="0" err="1"/>
              <a:t>tables</a:t>
            </a:r>
            <a:r>
              <a:rPr lang="hr-HR" sz="1400" dirty="0"/>
              <a:t>) bez potrebe za ručnim pisanjem kompleksnih SQL upita.</a:t>
            </a:r>
          </a:p>
        </p:txBody>
      </p:sp>
    </p:spTree>
    <p:extLst>
      <p:ext uri="{BB962C8B-B14F-4D97-AF65-F5344CB8AC3E}">
        <p14:creationId xmlns:p14="http://schemas.microsoft.com/office/powerpoint/2010/main" val="3747601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F3EB9-98B4-39DD-968B-6CA47652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1C37D-D987-57F5-2750-65A08CA1F83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D7E-B883-3100-F125-3B6C12E9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1" y="1361160"/>
            <a:ext cx="2853671" cy="1769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52A10-AA1B-C93D-0542-FDC347C54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39" y="1366284"/>
            <a:ext cx="3701570" cy="1764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69E619-7FE7-5CB8-2083-7E8FBBBA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889" y="3727075"/>
            <a:ext cx="5136190" cy="1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4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B2DF2-96BD-53D0-86C1-9FF5E435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47A3D-B652-1B09-EB2B-EB4FA7772B2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76E22-1026-B5C4-62DC-06596D91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65657"/>
            <a:ext cx="4471174" cy="1527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338474-C822-D07D-2708-5A2FB8F9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382598"/>
            <a:ext cx="4105708" cy="1527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B7F6A-0668-0ADA-1EA2-BE7D3DEF1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391" y="1331971"/>
            <a:ext cx="2752725" cy="933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126908-7BDC-703E-26F8-480DFEFFF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391" y="2561238"/>
            <a:ext cx="4225003" cy="164272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571136-E856-941F-6989-6FAE26B3096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TAG-STORE ODNOS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88673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1053-1B36-558D-9BB4-EF03AFF3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783442-2315-17F9-F903-F71D06A3E42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INSTALACIJA</a:t>
            </a:r>
            <a:endParaRPr lang="hr-H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4047C5-4C85-D4C1-8254-FF08A18CC1BA}"/>
              </a:ext>
            </a:extLst>
          </p:cNvPr>
          <p:cNvSpPr txBox="1">
            <a:spLocks/>
          </p:cNvSpPr>
          <p:nvPr/>
        </p:nvSpPr>
        <p:spPr>
          <a:xfrm>
            <a:off x="1073021" y="1565625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AutoNum type="arabicPeriod"/>
            </a:pPr>
            <a:r>
              <a:rPr lang="hr-HR" sz="1100" dirty="0"/>
              <a:t>Kreiranje virtualnog </a:t>
            </a:r>
            <a:r>
              <a:rPr lang="hr-HR" sz="1100" dirty="0" err="1"/>
              <a:t>okruženj</a:t>
            </a:r>
            <a:r>
              <a:rPr lang="en-US" sz="1100" dirty="0"/>
              <a:t>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C735F-1836-8375-AD15-5802EC1AF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84" y="3203134"/>
            <a:ext cx="2495661" cy="725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A9348-1BE6-E385-AE7C-807272FF4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100" y="2003940"/>
            <a:ext cx="2838450" cy="590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9012F-2329-90A5-1083-7A6CDED0C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100" y="2666999"/>
            <a:ext cx="2733675" cy="10668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147631B-2C10-4019-5CDE-C016C02959B4}"/>
              </a:ext>
            </a:extLst>
          </p:cNvPr>
          <p:cNvSpPr txBox="1">
            <a:spLocks/>
          </p:cNvSpPr>
          <p:nvPr/>
        </p:nvSpPr>
        <p:spPr>
          <a:xfrm>
            <a:off x="6301017" y="1672772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2. </a:t>
            </a:r>
            <a:r>
              <a:rPr lang="en-US" sz="1100" dirty="0" err="1"/>
              <a:t>Instalacija</a:t>
            </a:r>
            <a:r>
              <a:rPr lang="en-US" sz="1100" dirty="0"/>
              <a:t> flask-a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44E1D8-66D8-62AB-3BD3-011C2919A986}"/>
              </a:ext>
            </a:extLst>
          </p:cNvPr>
          <p:cNvSpPr txBox="1">
            <a:spLocks/>
          </p:cNvSpPr>
          <p:nvPr/>
        </p:nvSpPr>
        <p:spPr>
          <a:xfrm>
            <a:off x="1073021" y="4116488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3. </a:t>
            </a:r>
            <a:r>
              <a:rPr kumimoji="0" lang="sr-Latn-R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Kreirajte datoteku 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app.py I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unesite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kod</a:t>
            </a:r>
            <a:endParaRPr lang="en-US" sz="11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6F6720-FA1B-AD3B-A9AB-0028BAAD2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831" y="4549486"/>
            <a:ext cx="2114550" cy="600075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43B82C5-E717-77EF-2660-7687721BD5DA}"/>
              </a:ext>
            </a:extLst>
          </p:cNvPr>
          <p:cNvSpPr txBox="1">
            <a:spLocks/>
          </p:cNvSpPr>
          <p:nvPr/>
        </p:nvSpPr>
        <p:spPr>
          <a:xfrm>
            <a:off x="6315194" y="4049730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4.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Pokrenite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aplikaciju</a:t>
            </a:r>
            <a:endParaRPr lang="en-US" sz="11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B460A86-1F05-ECAC-DBCE-3A052F04A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6100" y="4608713"/>
            <a:ext cx="12096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CB8E4-3177-B732-984A-6F19DF6F55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831" y="1865954"/>
            <a:ext cx="1552575" cy="390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D02959-A0C5-53D7-2BD2-F7920DA095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2276" y="2267184"/>
            <a:ext cx="1800225" cy="409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3951FE-ED9F-1269-BCC6-EBF85AA2B5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2276" y="2655287"/>
            <a:ext cx="11525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41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E933-F274-E640-A610-ABAEDA3FF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BDBC6E-F5E0-1A06-1161-CE9114CF64F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588F9-CC7E-B1DA-4105-29C70436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88" y="1389376"/>
            <a:ext cx="3784685" cy="2966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012AE1-16DE-7457-455D-E02B5DC7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053" y="4110039"/>
            <a:ext cx="2198946" cy="57202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586FA7B-D466-5971-3CBC-BA2625A41F5B}"/>
              </a:ext>
            </a:extLst>
          </p:cNvPr>
          <p:cNvGrpSpPr/>
          <p:nvPr/>
        </p:nvGrpSpPr>
        <p:grpSpPr>
          <a:xfrm>
            <a:off x="5906053" y="3051836"/>
            <a:ext cx="2690371" cy="754327"/>
            <a:chOff x="6096000" y="4886793"/>
            <a:chExt cx="2690371" cy="75432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EA394F-9C35-78C7-3A7E-C9C2617C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4886793"/>
              <a:ext cx="2690371" cy="17840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C2CFE1-AD4B-1892-DD42-00E266702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5065200"/>
              <a:ext cx="2690371" cy="5759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5B6C665-BFB4-2C29-9265-C5A73310B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053" y="1385887"/>
            <a:ext cx="40481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51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6E4DC-A940-821A-C864-8E0AAACE5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C556B0-23EE-2228-44F2-1FFF9C8B0A0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4EB5FD-63F4-04DE-792B-A244C368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780" y="1636951"/>
            <a:ext cx="1613160" cy="3189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A39E2A-4409-B2F9-1671-B86136240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91" y="1636951"/>
            <a:ext cx="1554297" cy="314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FB6DE-33D0-FB34-7469-F686F8955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38" y="1636951"/>
            <a:ext cx="1582630" cy="3508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1C74DC-646F-2730-9B5A-71042CC53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394" y="1636950"/>
            <a:ext cx="1524181" cy="3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4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C3685-474B-97FC-3BD2-63D09A373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32C116-AAB1-03BD-7840-1FD28EBC01E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812567-E20A-EE8E-74DC-8F0FD7F52198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A47305-6E4E-4275-11E7-71C9536D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79" y="1419225"/>
            <a:ext cx="1714500" cy="196215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D9F7864-2499-EBBA-6E77-A13C4563E929}"/>
              </a:ext>
            </a:extLst>
          </p:cNvPr>
          <p:cNvSpPr txBox="1">
            <a:spLocks/>
          </p:cNvSpPr>
          <p:nvPr/>
        </p:nvSpPr>
        <p:spPr>
          <a:xfrm>
            <a:off x="3912781" y="1381906"/>
            <a:ext cx="5078818" cy="129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/>
              <a:t>- In one-to-many relationships, one of the models has a foreign key that links it to another model.</a:t>
            </a:r>
          </a:p>
          <a:p>
            <a:pPr marL="15875" indent="0">
              <a:buNone/>
            </a:pPr>
            <a:r>
              <a:rPr lang="en-US" sz="1200" dirty="0"/>
              <a:t>- However, for a many-to-many relationship, one model can’t have a single value as a foreign key (otherwise it would be a one-to-many). Instead, what we do is construct a secondary table that has, in each row, a tag ID and an item ID.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81CEBC-61DD-75B5-3656-46B93A56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79" y="3732805"/>
            <a:ext cx="3594691" cy="1161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90315D-2439-C7B9-A8B7-8A72C40EE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044" y="3414050"/>
            <a:ext cx="2323103" cy="703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4DF251-9465-2453-B334-450798194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44" y="4180258"/>
            <a:ext cx="3594691" cy="12108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D9EDA0-76A5-83F1-C522-E1283063A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89" y="4180258"/>
            <a:ext cx="3195988" cy="12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73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898BA-CC76-C4DC-D57D-71C04FBBC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6F39F-8191-6B12-2DF5-240461B3EFD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047AA76-212A-B40C-FCA1-D26CAADF304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0B5B77-610C-D6A9-63BE-7E87F2CE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01902"/>
            <a:ext cx="5534025" cy="100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E2F44-002F-E092-C398-D2E60DE26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681287"/>
            <a:ext cx="5448300" cy="103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55FB6-9B0C-83E6-6551-932F8EC9B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035830"/>
            <a:ext cx="3295650" cy="1019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81DF54-9574-18FC-210E-8F15A92A8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904" y="1444477"/>
            <a:ext cx="3857625" cy="247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EE0A7-BA50-9144-791B-AB40AB907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505" y="1774023"/>
            <a:ext cx="2155991" cy="2043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62B17E-B305-2C56-9410-A15150475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3505" y="3899309"/>
            <a:ext cx="3235511" cy="18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4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32D78-2A0E-3F1A-18CE-3B15FC41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689EB7-B3CB-E9D0-37B4-8442B24987F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2E45AD-C670-9E50-5328-88258A1C5F05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E7FD1-C418-184E-5E4F-2FD14424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82" y="1717159"/>
            <a:ext cx="1465505" cy="3514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7C2CB-9090-28FA-4A21-DE89D8A42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651" y="1717159"/>
            <a:ext cx="3679862" cy="3043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76463-6BA7-B072-7C99-D915FB2CB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218" y="1717159"/>
            <a:ext cx="1752010" cy="31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28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1000F-E8D5-7DDA-37A2-B2F8DF0C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84E406-AAA3-E3D8-62D0-D9D759AF7A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2175FC2-67C1-C280-131B-0FB5EB559288}"/>
              </a:ext>
            </a:extLst>
          </p:cNvPr>
          <p:cNvSpPr txBox="1">
            <a:spLocks/>
          </p:cNvSpPr>
          <p:nvPr/>
        </p:nvSpPr>
        <p:spPr>
          <a:xfrm>
            <a:off x="1010093" y="156764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What is a JWT?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A2BA7-272C-2B23-6149-827C249C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320" y="1887279"/>
            <a:ext cx="2522821" cy="12842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55E49-1E00-C369-BF66-B11167CB2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53" y="1940930"/>
            <a:ext cx="2869240" cy="311573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FA7E6EB-D1E6-F7B2-F496-95C58A2E6817}"/>
              </a:ext>
            </a:extLst>
          </p:cNvPr>
          <p:cNvSpPr txBox="1">
            <a:spLocks/>
          </p:cNvSpPr>
          <p:nvPr/>
        </p:nvSpPr>
        <p:spPr>
          <a:xfrm>
            <a:off x="5521842" y="3429000"/>
            <a:ext cx="5078818" cy="2243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🔄 </a:t>
            </a:r>
            <a:r>
              <a:rPr lang="hr-HR" sz="1100" b="1" dirty="0"/>
              <a:t>Token </a:t>
            </a:r>
            <a:r>
              <a:rPr lang="hr-HR" sz="1100" b="1" dirty="0" err="1"/>
              <a:t>refresh</a:t>
            </a:r>
            <a:r>
              <a:rPr lang="hr-HR" sz="1100" b="1" dirty="0"/>
              <a:t> i sigurnost: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Rok trajanja: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Access tokeni ne traju vječno – kraći rok trajanja povećava sigurnost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Token </a:t>
            </a:r>
            <a:r>
              <a:rPr lang="hr-HR" sz="1100" b="1" dirty="0" err="1"/>
              <a:t>refreshing</a:t>
            </a:r>
            <a:r>
              <a:rPr lang="hr-HR" sz="1100" b="1" dirty="0"/>
              <a:t>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Mehanizam kojim se osvježava token kako bi se spriječio neautorizirani pristup na javnim uređajima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Primjer: Ako korisnik pokušava izbrisati račun s "starim" tokenom, API traži ponovno </a:t>
            </a:r>
            <a:r>
              <a:rPr lang="hr-HR" sz="1100" dirty="0" err="1"/>
              <a:t>autentikaciju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1221303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59FE3-5BD5-FAD8-AD25-5A93D08C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8C8052-A87E-7AC7-09BB-32449C75788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BD11E-D878-B448-1F8A-A8CD42F8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91" y="1237032"/>
            <a:ext cx="1866900" cy="1162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F0B67-BE78-4910-3073-B6AE73C6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91" y="2411547"/>
            <a:ext cx="4486275" cy="1343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297D36-DABC-CCDC-5FBC-37B5A3A2C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91" y="3885757"/>
            <a:ext cx="3124200" cy="723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D1593-B2FB-65F8-DA9E-D4089EB46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214" y="4804808"/>
            <a:ext cx="5172075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244FC-BAF8-D207-990A-8688A5986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195" y="3537004"/>
            <a:ext cx="1771650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0BD16-77BE-91FA-2C71-8DD7B4425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289" y="1448703"/>
            <a:ext cx="2566213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8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2F6FB-6DD4-C8EB-C291-3F1F58DF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B258D0-2732-AE60-D5BE-7A402F1B63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7EF5E-9901-8F5E-1882-209F4710C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22" y="1946422"/>
            <a:ext cx="5229225" cy="15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F1CD1-BEB1-9CCA-DC24-C9570408E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22" y="1470172"/>
            <a:ext cx="367665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1631A5-CB6A-F9CB-EF6F-ED6725BFB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122" y="4166301"/>
            <a:ext cx="3810000" cy="428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E08ACF-C0D9-2FD9-BD86-E6FAD979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122" y="4594926"/>
            <a:ext cx="2647950" cy="28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31D98A-2D70-CD14-9902-C7517AFA5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960" y="1720314"/>
            <a:ext cx="4693480" cy="5538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D670E-4CAE-18A8-ABCB-A62CA008A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960" y="1463139"/>
            <a:ext cx="36576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6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BC2C4-EF76-D788-85E7-054890E67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B5374A-FF26-ACB5-AB1D-4DA344348BB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ACAA8-B05D-CB66-909E-7FDFD5E2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08" y="1387881"/>
            <a:ext cx="2933700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F35EE-2E38-D5FD-C0BF-544088DEB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08" y="2824605"/>
            <a:ext cx="3638550" cy="93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AAC10-7AF0-FA6E-0A64-8C821466C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4" y="4203311"/>
            <a:ext cx="3121763" cy="12322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1D4E45-6943-8D7F-7A4D-9CB0BC171DD7}"/>
              </a:ext>
            </a:extLst>
          </p:cNvPr>
          <p:cNvGrpSpPr/>
          <p:nvPr/>
        </p:nvGrpSpPr>
        <p:grpSpPr>
          <a:xfrm>
            <a:off x="6739935" y="1437664"/>
            <a:ext cx="3619500" cy="633413"/>
            <a:chOff x="5979707" y="3034819"/>
            <a:chExt cx="3619500" cy="6334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0475BB-A0AB-5448-0E3A-BF13B432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9707" y="3344382"/>
              <a:ext cx="3619500" cy="3238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558F3-1FD1-C1E1-54D9-B57649150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9707" y="3034819"/>
              <a:ext cx="1104900" cy="33337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A756D03-505B-8650-5AC9-D7482D707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1908" y="4203311"/>
            <a:ext cx="1950300" cy="13013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ABA473-A35B-8821-5220-B51EE1083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9935" y="2051526"/>
            <a:ext cx="2857500" cy="219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6E0B27-5DFB-8E7E-4A3A-DEDC633429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1597" y="2551088"/>
            <a:ext cx="2286475" cy="2728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C7BE8B-12AE-BB7A-F761-0DF75DC45F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3684" y="2551088"/>
            <a:ext cx="1319439" cy="27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4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2D3C2-B67A-EF45-621F-13605CA4D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2E7E91-BAB0-3B14-18FE-CA7366D1F8F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37AF286-F5D3-E6B2-0977-E66951DBEF0F}"/>
              </a:ext>
            </a:extLst>
          </p:cNvPr>
          <p:cNvSpPr txBox="1">
            <a:spLocks/>
          </p:cNvSpPr>
          <p:nvPr/>
        </p:nvSpPr>
        <p:spPr>
          <a:xfrm>
            <a:off x="1015410" y="135466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Access Token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0DFCDD-107F-FB17-A311-5BC5AF77828F}"/>
              </a:ext>
            </a:extLst>
          </p:cNvPr>
          <p:cNvGrpSpPr/>
          <p:nvPr/>
        </p:nvGrpSpPr>
        <p:grpSpPr>
          <a:xfrm>
            <a:off x="1137572" y="1799285"/>
            <a:ext cx="2854953" cy="637393"/>
            <a:chOff x="1079093" y="1791935"/>
            <a:chExt cx="2854953" cy="6373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52E86A-DD55-C1EA-3347-946B45992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093" y="2062854"/>
              <a:ext cx="2854953" cy="3664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B1B35-2122-74E6-79F4-D965DB2F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093" y="1791935"/>
              <a:ext cx="593872" cy="326047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EA01-9CF0-1963-D914-002B47D73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572" y="2737852"/>
            <a:ext cx="4030847" cy="1441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35A4B1-114F-48F2-72C0-6B8576D3D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040" y="1674299"/>
            <a:ext cx="2457235" cy="17424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E6926C-E91F-CF4F-F971-F3CCB6F42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040" y="3693444"/>
            <a:ext cx="3821404" cy="17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34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4E574-422C-510D-7D24-0D5D1392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9F98B0-6735-A85F-D076-2548E82C461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PRVI ENDPOINT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084B89-EC15-B346-1651-B4D17A217723}"/>
              </a:ext>
            </a:extLst>
          </p:cNvPr>
          <p:cNvSpPr txBox="1">
            <a:spLocks/>
          </p:cNvSpPr>
          <p:nvPr/>
        </p:nvSpPr>
        <p:spPr>
          <a:xfrm>
            <a:off x="1021629" y="1310934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 U većini REST API-ja koristimo bazu podataka, ali za sada ćemo podatke spremiti u Python listi.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A4604-823D-8E37-9797-284138D0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67" y="4746912"/>
            <a:ext cx="1514475" cy="3714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B8CEDC-42CA-5A51-39E4-40DA7AFF289B}"/>
              </a:ext>
            </a:extLst>
          </p:cNvPr>
          <p:cNvSpPr txBox="1">
            <a:spLocks/>
          </p:cNvSpPr>
          <p:nvPr/>
        </p:nvSpPr>
        <p:spPr>
          <a:xfrm>
            <a:off x="1076564" y="4375438"/>
            <a:ext cx="1113744" cy="297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3B384-26BF-40EC-2FBB-8EC695653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67" y="1704824"/>
            <a:ext cx="3242485" cy="1309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E65383-DEAE-95FC-5550-65D7E84F3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167" y="3508946"/>
            <a:ext cx="3242485" cy="451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CF2A17-BE9E-0B74-4140-43CD0FCAF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492" y="4704049"/>
            <a:ext cx="59340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36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AA5E1-EC38-57CB-9598-3EC15CC61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065FFB-165E-59A0-BFF5-8C40E31ADA2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2ED936A-D020-9A63-789F-42DCF58F35EF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Zastita</a:t>
            </a:r>
            <a:r>
              <a:rPr lang="en-US" sz="1400" b="1" dirty="0"/>
              <a:t> URL </a:t>
            </a:r>
            <a:r>
              <a:rPr lang="en-US" sz="1400" b="1" dirty="0" err="1"/>
              <a:t>poziva</a:t>
            </a:r>
            <a:endParaRPr lang="en-US" sz="14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E3E4EB-9D10-79BA-ECEA-F80DD0627E41}"/>
              </a:ext>
            </a:extLst>
          </p:cNvPr>
          <p:cNvGrpSpPr/>
          <p:nvPr/>
        </p:nvGrpSpPr>
        <p:grpSpPr>
          <a:xfrm>
            <a:off x="1100913" y="1923441"/>
            <a:ext cx="4000500" cy="609600"/>
            <a:chOff x="1100913" y="1923441"/>
            <a:chExt cx="4000500" cy="609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35B31E-7465-37EB-F223-AC2B852D2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913" y="2266341"/>
              <a:ext cx="4000500" cy="26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AF8A0A-AED2-36AB-B442-3E55C808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0913" y="1923441"/>
              <a:ext cx="1409700" cy="3429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B4C01E4-B2BD-563F-52A6-8DB49FFB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13" y="3187959"/>
            <a:ext cx="2062938" cy="21464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2F7C47-CF23-88E5-3EB4-00D1067AA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479" y="3136602"/>
            <a:ext cx="3549502" cy="2200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F06FFE-A765-2997-08BB-3593EAF09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232" y="1521154"/>
            <a:ext cx="3353103" cy="38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56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AA4B0-1276-D76A-3E0F-A3E977297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E3E03E-890D-0CE5-A8CF-BBA3CE07E94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953AA1-07D3-9F5A-BFE1-62AF4AF76BAB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Odjava</a:t>
            </a:r>
            <a:endParaRPr lang="en-US" sz="1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00D1D8-D907-AECE-FB2D-7CC2FA45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D5D12A5-4CE4-66F2-96F2-37B7417F80EB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F71C827-5C8F-49F4-75D0-AAA272EA3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03CD12-5E0E-0E15-587C-12E4A1F2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8D94D8E-5D4F-87FD-F0B5-0C4AD8482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B38093-79BC-270D-E663-F52AEB67E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72383E-71E5-F455-58F5-99640703B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44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9207D-55EA-CAB7-D93B-5BCA79DDF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619FEF-A455-60F1-8155-9891991FC0C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701368-E96E-F9CC-857A-BC7B97CF1107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C9426EA-04B3-CC42-0F0D-E9DFFFE6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769F451-5257-C0F1-F427-26EB31D1286C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22653B5-8EAD-B396-CD23-6FEF1C2B3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C95D6C8-11A8-A3D0-805B-DC1FE342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FEC936A-7609-703F-6ADA-F38ACBF88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3AB89F4-589A-9648-C567-25FB8308C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2C82865-C276-D916-1DE5-FF788DC58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24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CD9C8-F30A-59DF-AA22-696B3921C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539FD-4107-86A0-38EF-0E7C04DB97F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EEF437-C1DC-B226-6691-0ED0D667F884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14CA-CF56-FEB8-86E6-51E3745486BE}"/>
              </a:ext>
            </a:extLst>
          </p:cNvPr>
          <p:cNvSpPr txBox="1">
            <a:spLocks/>
          </p:cNvSpPr>
          <p:nvPr/>
        </p:nvSpPr>
        <p:spPr>
          <a:xfrm>
            <a:off x="1065029" y="1674299"/>
            <a:ext cx="9721702" cy="4311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000" b="1" dirty="0"/>
              <a:t>Zašto je potreban "</a:t>
            </a:r>
            <a:r>
              <a:rPr lang="hr-HR" sz="1000" b="1" dirty="0" err="1"/>
              <a:t>refresh</a:t>
            </a:r>
            <a:r>
              <a:rPr lang="hr-HR" sz="1000" b="1" dirty="0"/>
              <a:t>" token?</a:t>
            </a:r>
          </a:p>
          <a:p>
            <a:pPr>
              <a:buNone/>
            </a:pPr>
            <a:r>
              <a:rPr lang="hr-HR" sz="1000" b="1" dirty="0"/>
              <a:t>Rok trajanja tokena:</a:t>
            </a:r>
            <a:endParaRPr lang="en-US" sz="1000" b="1" dirty="0"/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Access token (JWT) obično ima kraći rok trajanja iz sigurnosnih razloga.</a:t>
            </a:r>
          </a:p>
          <a:p>
            <a:pPr>
              <a:buNone/>
            </a:pPr>
            <a:r>
              <a:rPr lang="hr-HR" sz="1000" b="1" dirty="0"/>
              <a:t>Kad istekne, korisnik bi se inače morao ponovo prijaviti (ponovo unijeti </a:t>
            </a:r>
            <a:r>
              <a:rPr lang="hr-HR" sz="1000" b="1" dirty="0" err="1"/>
              <a:t>username</a:t>
            </a:r>
            <a:r>
              <a:rPr lang="hr-HR" sz="1000" b="1" dirty="0"/>
              <a:t> i password).</a:t>
            </a:r>
          </a:p>
          <a:p>
            <a:pPr>
              <a:buNone/>
            </a:pPr>
            <a:r>
              <a:rPr lang="hr-HR" sz="1000" b="1" dirty="0" err="1"/>
              <a:t>Refresh</a:t>
            </a:r>
            <a:r>
              <a:rPr lang="hr-HR" sz="1000" b="1" dirty="0"/>
              <a:t>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Omogućava dobivanje novog (ne-svježeg) </a:t>
            </a:r>
            <a:r>
              <a:rPr lang="hr-HR" sz="1000" b="1" dirty="0" err="1"/>
              <a:t>access</a:t>
            </a:r>
            <a:r>
              <a:rPr lang="hr-HR" sz="1000" b="1" dirty="0"/>
              <a:t> tokena bez ponovnog unosa korisničkih podataka.</a:t>
            </a:r>
          </a:p>
          <a:p>
            <a:pPr>
              <a:buNone/>
            </a:pPr>
            <a:r>
              <a:rPr lang="hr-HR" sz="1000" b="1" dirty="0"/>
              <a:t>Povećava praktičnost za korisnike – ne moraju se konstantno ponovo logirati.</a:t>
            </a:r>
          </a:p>
          <a:p>
            <a:pPr>
              <a:buNone/>
            </a:pPr>
            <a:r>
              <a:rPr lang="hr-HR" sz="1000" b="1" dirty="0"/>
              <a:t>"</a:t>
            </a:r>
            <a:r>
              <a:rPr lang="hr-HR" sz="1000" b="1" dirty="0" err="1"/>
              <a:t>Fresh</a:t>
            </a:r>
            <a:r>
              <a:rPr lang="hr-HR" sz="1000" b="1" dirty="0"/>
              <a:t>" vs. "</a:t>
            </a:r>
            <a:r>
              <a:rPr lang="hr-HR" sz="1000" b="1" dirty="0" err="1"/>
              <a:t>non-fresh</a:t>
            </a:r>
            <a:r>
              <a:rPr lang="hr-HR" sz="1000" b="1" dirty="0"/>
              <a:t>"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 err="1"/>
              <a:t>Fresh</a:t>
            </a:r>
            <a:r>
              <a:rPr lang="hr-HR" sz="1000" b="1" dirty="0"/>
              <a:t> token (svjež) dobijemo pri prijavi (login) – zahtijeva unošenje korisničkog imena i lozinke.</a:t>
            </a:r>
          </a:p>
          <a:p>
            <a:pPr>
              <a:buNone/>
            </a:pPr>
            <a:r>
              <a:rPr lang="hr-HR" sz="1000" b="1" dirty="0" err="1"/>
              <a:t>Non-fresh</a:t>
            </a:r>
            <a:r>
              <a:rPr lang="hr-HR" sz="1000" b="1" dirty="0"/>
              <a:t> token (ne-svjež) dobijemo kroz /</a:t>
            </a:r>
            <a:r>
              <a:rPr lang="hr-HR" sz="1000" b="1" dirty="0" err="1"/>
              <a:t>refresh</a:t>
            </a:r>
            <a:r>
              <a:rPr lang="hr-HR" sz="1000" b="1" dirty="0"/>
              <a:t> </a:t>
            </a:r>
            <a:r>
              <a:rPr lang="hr-HR" sz="1000" b="1" dirty="0" err="1"/>
              <a:t>endpoint</a:t>
            </a:r>
            <a:r>
              <a:rPr lang="hr-HR" sz="1000" b="1" dirty="0"/>
              <a:t> pomoću </a:t>
            </a:r>
            <a:r>
              <a:rPr lang="hr-HR" sz="1000" b="1" dirty="0" err="1"/>
              <a:t>refresh</a:t>
            </a:r>
            <a:r>
              <a:rPr lang="hr-HR" sz="1000" b="1" dirty="0"/>
              <a:t> tokena, bez potrebe za ponovnim loginom.</a:t>
            </a:r>
          </a:p>
          <a:p>
            <a:pPr>
              <a:buNone/>
            </a:pPr>
            <a:r>
              <a:rPr lang="hr-HR" sz="1000" b="1" dirty="0"/>
              <a:t>Za neke kritične radnje (npr. brisanje računa) možete zahtijevati svjež token radi sigurnosti. Za ostale (npr. pregled </a:t>
            </a:r>
            <a:r>
              <a:rPr lang="hr-HR" sz="1000" b="1" dirty="0" err="1"/>
              <a:t>feeda</a:t>
            </a:r>
            <a:r>
              <a:rPr lang="hr-HR" sz="1000" b="1" dirty="0"/>
              <a:t>) dovoljan je ne-svjež token.</a:t>
            </a:r>
            <a:endParaRPr lang="hr-HR" sz="1000" dirty="0"/>
          </a:p>
        </p:txBody>
      </p:sp>
    </p:spTree>
    <p:extLst>
      <p:ext uri="{BB962C8B-B14F-4D97-AF65-F5344CB8AC3E}">
        <p14:creationId xmlns:p14="http://schemas.microsoft.com/office/powerpoint/2010/main" val="1387158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AFD5B-9489-AC92-12B3-3DA8716A9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508E63-43F9-106F-AF4C-8E460452F5E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99BA24D-42BE-B84C-D3C4-10F87A614988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AFCB5C-6CA5-4D8B-3C20-C9E04B38F760}"/>
              </a:ext>
            </a:extLst>
          </p:cNvPr>
          <p:cNvGrpSpPr/>
          <p:nvPr/>
        </p:nvGrpSpPr>
        <p:grpSpPr>
          <a:xfrm>
            <a:off x="1130926" y="1818516"/>
            <a:ext cx="3724275" cy="1685925"/>
            <a:chOff x="1130926" y="1818516"/>
            <a:chExt cx="3724275" cy="16859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235860-132D-EDC0-A2E8-8371B1FE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0926" y="2189991"/>
              <a:ext cx="3724275" cy="13144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D96244-6204-AD98-50D1-517F64AD6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926" y="1818516"/>
              <a:ext cx="1533525" cy="371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C865D24-2357-A5CD-EDE2-1A899D0F9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150" y="1514483"/>
            <a:ext cx="3986213" cy="1128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EC147-47BC-144C-821C-E53116A80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150" y="3122239"/>
            <a:ext cx="2257425" cy="361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3B26B6-5CF8-440A-C3A0-B9B9350D3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150" y="3786769"/>
            <a:ext cx="3294542" cy="1708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754573-E678-3A7F-E8D7-7FB9AF405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926" y="3775160"/>
            <a:ext cx="4181807" cy="17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40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704A-DB6E-7794-B640-0F36C6DB2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3E784D-FB3B-F4EA-6D4A-66F81FC8621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CORS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082E0-463F-1E5E-72E5-EE1A017CA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61" y="1968461"/>
            <a:ext cx="1866900" cy="39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767B31-C738-202C-FF67-78FCCC778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261" y="2655482"/>
            <a:ext cx="52006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52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61471-2FE9-7DA5-6266-E5607BC94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2F7B0D-E756-EFD9-6B13-1589B88B2D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REACT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FCBA6-8B1E-E600-3B75-A1BB9E2A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27" y="1237032"/>
            <a:ext cx="3731253" cy="21282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A9F32-03E1-0AF2-B937-16230BE3662C}"/>
              </a:ext>
            </a:extLst>
          </p:cNvPr>
          <p:cNvSpPr txBox="1">
            <a:spLocks/>
          </p:cNvSpPr>
          <p:nvPr/>
        </p:nvSpPr>
        <p:spPr>
          <a:xfrm>
            <a:off x="3973033" y="5027796"/>
            <a:ext cx="3326218" cy="306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/>
              <a:t>- Replace all the static data with API calls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528146-DF39-576C-243D-512A73D68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471" y="1237032"/>
            <a:ext cx="3029240" cy="2413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55F7ED-5B8A-2D48-5262-FA80086A9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102" y="1237032"/>
            <a:ext cx="2686367" cy="278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72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D231-4AA9-CB71-7CF1-DFAF87DD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6E03-0C60-ECDC-7D24-6096183B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EF43B-E81A-A063-782D-F09D827FA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Spojite</a:t>
            </a:r>
            <a:r>
              <a:rPr lang="en-US" dirty="0"/>
              <a:t> vas Api za </a:t>
            </a:r>
            <a:r>
              <a:rPr lang="en-US" dirty="0" err="1"/>
              <a:t>ducan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React </a:t>
            </a:r>
            <a:r>
              <a:rPr lang="en-US" dirty="0" err="1"/>
              <a:t>aplikacijom</a:t>
            </a:r>
            <a:r>
              <a:rPr lang="en-US" dirty="0"/>
              <a:t>. </a:t>
            </a:r>
            <a:r>
              <a:rPr lang="en-US" dirty="0" err="1"/>
              <a:t>Sretno</a:t>
            </a:r>
            <a:r>
              <a:rPr lang="en-US" dirty="0"/>
              <a:t>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37E1-F878-E2E6-2CED-89B541FA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28" y="1194944"/>
            <a:ext cx="27432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7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05087-E03D-F3CD-DF8D-1084AB41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321A4-3385-D421-7A25-D7A436D8D3D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JSON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EF3E55-6835-0E79-9573-799DA3F905A5}"/>
              </a:ext>
            </a:extLst>
          </p:cNvPr>
          <p:cNvSpPr txBox="1">
            <a:spLocks/>
          </p:cNvSpPr>
          <p:nvPr/>
        </p:nvSpPr>
        <p:spPr>
          <a:xfrm>
            <a:off x="1021629" y="1193977"/>
            <a:ext cx="6665711" cy="1193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📜 </a:t>
            </a:r>
            <a:r>
              <a:rPr lang="hr-HR" sz="1100" b="1" dirty="0"/>
              <a:t>Što je JSON?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JSON</a:t>
            </a:r>
            <a:r>
              <a:rPr lang="hr-HR" sz="1100" dirty="0"/>
              <a:t> je skraćenica za JavaScript 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Notation</a:t>
            </a:r>
            <a:r>
              <a:rPr lang="hr-HR" sz="1100" dirty="0"/>
              <a:t> – to je dugačak niz podataka u obliku teksta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Sadržaj mora slijediti točno određeni format kako bi klijent mogao razumjeti podatke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U osnovi, JSON je tekstualna reprezentacija podataka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B7CD55-0A1C-A66C-45B2-569AC5EBC507}"/>
              </a:ext>
            </a:extLst>
          </p:cNvPr>
          <p:cNvSpPr txBox="1">
            <a:spLocks/>
          </p:cNvSpPr>
          <p:nvPr/>
        </p:nvSpPr>
        <p:spPr>
          <a:xfrm>
            <a:off x="990600" y="2399827"/>
            <a:ext cx="6610776" cy="3264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🔑 </a:t>
            </a:r>
            <a:r>
              <a:rPr lang="hr-HR" sz="1100" b="1" dirty="0"/>
              <a:t>Struktura JSON-a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JSON sadrži </a:t>
            </a:r>
            <a:r>
              <a:rPr lang="hr-HR" sz="1100" b="1" dirty="0"/>
              <a:t>ključeve</a:t>
            </a:r>
            <a:r>
              <a:rPr lang="hr-HR" sz="1100" dirty="0"/>
              <a:t> i </a:t>
            </a:r>
            <a:r>
              <a:rPr lang="hr-HR" sz="1100" b="1" dirty="0"/>
              <a:t>vrijednosti</a:t>
            </a:r>
            <a:r>
              <a:rPr lang="hr-HR" sz="1100" dirty="0"/>
              <a:t> (slično Python </a:t>
            </a:r>
            <a:r>
              <a:rPr lang="hr-HR" sz="1100" dirty="0" err="1"/>
              <a:t>dictionary</a:t>
            </a:r>
            <a:r>
              <a:rPr lang="hr-HR" sz="1100" dirty="0"/>
              <a:t>-ju)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Ključevi su </a:t>
            </a:r>
            <a:r>
              <a:rPr lang="hr-HR" sz="1100" dirty="0" err="1"/>
              <a:t>stringovi</a:t>
            </a:r>
            <a:endParaRPr lang="hr-H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Vrijednosti mogu biti: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Stringovi</a:t>
            </a:r>
            <a:r>
              <a:rPr lang="hr-HR" sz="1100" dirty="0"/>
              <a:t> (npr. "</a:t>
            </a:r>
            <a:r>
              <a:rPr lang="hr-HR" sz="1100" dirty="0" err="1"/>
              <a:t>example</a:t>
            </a:r>
            <a:r>
              <a:rPr lang="hr-HR" sz="1100" dirty="0"/>
              <a:t>")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Brojevi (cijeli ili decimalni)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Booleans</a:t>
            </a:r>
            <a:r>
              <a:rPr lang="hr-HR" sz="1100" dirty="0"/>
              <a:t> (</a:t>
            </a:r>
            <a:r>
              <a:rPr lang="hr-HR" sz="1100" dirty="0" err="1"/>
              <a:t>true</a:t>
            </a:r>
            <a:r>
              <a:rPr lang="hr-HR" sz="1100" dirty="0"/>
              <a:t>, </a:t>
            </a:r>
            <a:r>
              <a:rPr lang="hr-HR" sz="1100" dirty="0" err="1"/>
              <a:t>false</a:t>
            </a:r>
            <a:r>
              <a:rPr lang="hr-HR" sz="1100" dirty="0"/>
              <a:t> – u JSON-u su pisani malim slovom)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Liste (</a:t>
            </a:r>
            <a:r>
              <a:rPr lang="hr-HR" sz="1100" dirty="0" err="1"/>
              <a:t>arrays</a:t>
            </a:r>
            <a:r>
              <a:rPr lang="hr-HR" sz="1100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Objekti (</a:t>
            </a:r>
            <a:r>
              <a:rPr lang="hr-HR" sz="1100" dirty="0" err="1"/>
              <a:t>nested</a:t>
            </a:r>
            <a:r>
              <a:rPr lang="hr-HR" sz="1100" dirty="0"/>
              <a:t> </a:t>
            </a:r>
            <a:r>
              <a:rPr lang="hr-HR" sz="1100" dirty="0" err="1"/>
              <a:t>dictionaries</a:t>
            </a:r>
            <a:r>
              <a:rPr lang="hr-HR" sz="11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Elementi se međusobno odvajaju zarezima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Redoslijed ključeva nije bitan – nije nužno da "</a:t>
            </a:r>
            <a:r>
              <a:rPr lang="hr-HR" sz="1100" dirty="0" err="1"/>
              <a:t>name</a:t>
            </a:r>
            <a:r>
              <a:rPr lang="hr-HR" sz="1100" dirty="0"/>
              <a:t>" i "age" budu istim redoslijedom</a:t>
            </a:r>
          </a:p>
          <a:p>
            <a:pPr marL="15875" indent="0">
              <a:buNone/>
            </a:pP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CEA6B-F4B5-F714-9195-F05A2338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20" y="810044"/>
            <a:ext cx="2143125" cy="2676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F2B46-5E47-17D1-B6D4-AEB3B8297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15" y="4363021"/>
            <a:ext cx="4038933" cy="31585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D3A7FB-BBFC-3900-992C-10B92FFBE47A}"/>
              </a:ext>
            </a:extLst>
          </p:cNvPr>
          <p:cNvSpPr txBox="1">
            <a:spLocks/>
          </p:cNvSpPr>
          <p:nvPr/>
        </p:nvSpPr>
        <p:spPr>
          <a:xfrm>
            <a:off x="9233509" y="400490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Non-Prettified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219C68-7FF8-2F8A-7C35-5D410D807D7A}"/>
              </a:ext>
            </a:extLst>
          </p:cNvPr>
          <p:cNvSpPr txBox="1">
            <a:spLocks/>
          </p:cNvSpPr>
          <p:nvPr/>
        </p:nvSpPr>
        <p:spPr>
          <a:xfrm>
            <a:off x="9348695" y="41509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Prettified</a:t>
            </a:r>
          </a:p>
        </p:txBody>
      </p:sp>
    </p:spTree>
    <p:extLst>
      <p:ext uri="{BB962C8B-B14F-4D97-AF65-F5344CB8AC3E}">
        <p14:creationId xmlns:p14="http://schemas.microsoft.com/office/powerpoint/2010/main" val="96479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C9A49-AE0C-3B4D-F76C-D7BEE861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477730-0B0B-0F2C-8F52-815A41D2911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POSTMAN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0674-AEB3-3CC5-0989-1ED14A6546DE}"/>
              </a:ext>
            </a:extLst>
          </p:cNvPr>
          <p:cNvSpPr txBox="1">
            <a:spLocks/>
          </p:cNvSpPr>
          <p:nvPr/>
        </p:nvSpPr>
        <p:spPr>
          <a:xfrm>
            <a:off x="1124836" y="2049847"/>
            <a:ext cx="8262365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200" dirty="0"/>
              <a:t>🧪 </a:t>
            </a:r>
            <a:r>
              <a:rPr lang="hr-HR" sz="1200" b="1" dirty="0"/>
              <a:t>Važnost testiranja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Redovito testiranje API-ja je ključno za osiguranje ispravnog rada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Testiranje pomaže da provjerite da odgovori odgovaraju očekivanjima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Dva pristupa testiranju: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Automatizirani testovi (ne obrađujemo ih u ovom tečaju)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Ručno (</a:t>
            </a:r>
            <a:r>
              <a:rPr lang="hr-HR" sz="1200" dirty="0" err="1"/>
              <a:t>exploratory</a:t>
            </a:r>
            <a:r>
              <a:rPr lang="hr-HR" sz="1200" dirty="0"/>
              <a:t>) testiranje – prvo ručno, a zatim eventualno automatizirati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CB5FF9-B982-7953-63CD-049DBE5DD632}"/>
              </a:ext>
            </a:extLst>
          </p:cNvPr>
          <p:cNvSpPr txBox="1">
            <a:spLocks/>
          </p:cNvSpPr>
          <p:nvPr/>
        </p:nvSpPr>
        <p:spPr>
          <a:xfrm>
            <a:off x="1174029" y="1318276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</a:t>
            </a:r>
            <a:r>
              <a:rPr lang="en-US" sz="1400" dirty="0" err="1"/>
              <a:t>Instalirajte</a:t>
            </a:r>
            <a:r>
              <a:rPr lang="en-US" sz="1400" dirty="0"/>
              <a:t> </a:t>
            </a:r>
            <a:r>
              <a:rPr lang="en-US" sz="1400" dirty="0" err="1"/>
              <a:t>Insomia</a:t>
            </a:r>
            <a:r>
              <a:rPr lang="en-US" sz="1400" dirty="0"/>
              <a:t> program za API </a:t>
            </a:r>
            <a:r>
              <a:rPr lang="en-US" sz="1400" dirty="0" err="1"/>
              <a:t>okruzenje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vasem</a:t>
            </a:r>
            <a:r>
              <a:rPr lang="en-US" sz="1400" dirty="0"/>
              <a:t> </a:t>
            </a:r>
            <a:r>
              <a:rPr lang="en-US" sz="1400" dirty="0" err="1"/>
              <a:t>lokalnom</a:t>
            </a:r>
            <a:r>
              <a:rPr lang="en-US" sz="1400" dirty="0"/>
              <a:t> </a:t>
            </a:r>
            <a:r>
              <a:rPr lang="en-US" sz="1400" dirty="0" err="1"/>
              <a:t>racunalu</a:t>
            </a:r>
            <a:r>
              <a:rPr lang="en-US" sz="1400" dirty="0"/>
              <a:t> https://www.postman.com/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8C437-D133-E7C2-6FDF-41A1B9C59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26" y="4562431"/>
            <a:ext cx="1943100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D1A6D-A810-5584-85C6-3CF5A576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73" y="4115912"/>
            <a:ext cx="1859253" cy="15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CCA77-81D4-9D87-AF91-6E2B7C8E7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18603B-27D8-4D76-E541-60A1B49A2E8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5005-D133-BF3E-BAEF-990E97E6B5C5}"/>
              </a:ext>
            </a:extLst>
          </p:cNvPr>
          <p:cNvSpPr txBox="1">
            <a:spLocks/>
          </p:cNvSpPr>
          <p:nvPr/>
        </p:nvSpPr>
        <p:spPr>
          <a:xfrm>
            <a:off x="1099915" y="4011554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050" b="1" dirty="0"/>
              <a:t>Rješavanje grešaka:</a:t>
            </a:r>
            <a:r>
              <a:rPr lang="hr-HR" sz="1050" dirty="0"/>
              <a:t> 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405 (metoda nije dopuštena) javlja se kada </a:t>
            </a:r>
            <a:r>
              <a:rPr lang="hr-HR" sz="1050" dirty="0" err="1"/>
              <a:t>endpoint</a:t>
            </a:r>
            <a:r>
              <a:rPr lang="hr-HR" sz="1050" dirty="0"/>
              <a:t> ne podržava POST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500 (</a:t>
            </a:r>
            <a:r>
              <a:rPr lang="hr-HR" sz="1050" dirty="0" err="1"/>
              <a:t>internal</a:t>
            </a:r>
            <a:r>
              <a:rPr lang="hr-HR" sz="1050" dirty="0"/>
              <a:t> server </a:t>
            </a:r>
            <a:r>
              <a:rPr lang="hr-HR" sz="1050" dirty="0" err="1"/>
              <a:t>error</a:t>
            </a:r>
            <a:r>
              <a:rPr lang="hr-HR" sz="1050" dirty="0"/>
              <a:t>) se pojavljuje ako funkcija ne vraća valjani odgovor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Nakon implementacije, </a:t>
            </a:r>
            <a:r>
              <a:rPr lang="hr-HR" sz="1050" dirty="0" err="1"/>
              <a:t>endpoint</a:t>
            </a:r>
            <a:r>
              <a:rPr lang="hr-HR" sz="1050" dirty="0"/>
              <a:t> vraća status 201 (</a:t>
            </a:r>
            <a:r>
              <a:rPr lang="hr-HR" sz="1050" dirty="0" err="1"/>
              <a:t>Created</a:t>
            </a:r>
            <a:r>
              <a:rPr lang="hr-HR" sz="1050" dirty="0"/>
              <a:t>) uz novi objekt trgovine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54BAC-0C16-E2A7-8208-32A6AF7E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15" y="1279057"/>
            <a:ext cx="2124075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FB29A-1560-1C50-49AC-507DDAD7F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15" y="1771939"/>
            <a:ext cx="2838450" cy="361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81A9E-9244-A9A3-F096-322B83506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915" y="2381960"/>
            <a:ext cx="3114565" cy="103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ABCDA-FF84-9143-CADD-5C99A47EA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915" y="3483615"/>
            <a:ext cx="27813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63411-67BC-A1B7-12DC-0BDC93116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637" y="1444167"/>
            <a:ext cx="1778797" cy="1001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F9886-CBD4-265E-DED6-C11DB6F8B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637" y="2713011"/>
            <a:ext cx="3114565" cy="27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8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63401-4725-579C-1607-3C39652D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10DB2-D897-072F-D61F-61E1AE14B97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ARTIKALA DINAMICKI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8D9B7-89FC-4CE4-A934-93D026FD474D}"/>
              </a:ext>
            </a:extLst>
          </p:cNvPr>
          <p:cNvSpPr txBox="1">
            <a:spLocks/>
          </p:cNvSpPr>
          <p:nvPr/>
        </p:nvSpPr>
        <p:spPr>
          <a:xfrm>
            <a:off x="990600" y="1374680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primiti podatke od klijenta (</a:t>
            </a:r>
            <a:r>
              <a:rPr lang="hr-HR" sz="1400" dirty="0" err="1"/>
              <a:t>store</a:t>
            </a:r>
            <a:r>
              <a:rPr lang="hr-HR" sz="1400" dirty="0"/>
              <a:t> ime iz URL-a i </a:t>
            </a:r>
            <a:r>
              <a:rPr lang="hr-HR" sz="1400" dirty="0" err="1"/>
              <a:t>item</a:t>
            </a:r>
            <a:r>
              <a:rPr lang="hr-HR" sz="1400" dirty="0"/>
              <a:t> podatke iz JSON-a)</a:t>
            </a:r>
            <a:br>
              <a:rPr lang="hr-HR" sz="1400" dirty="0"/>
            </a:br>
            <a:r>
              <a:rPr lang="hr-HR" sz="1400" dirty="0"/>
              <a:t>✔ Kako pretraživati listu trgovina i dodati novi artikl u odgovarajuću trgovinu</a:t>
            </a:r>
            <a:br>
              <a:rPr lang="hr-HR" sz="1400" dirty="0"/>
            </a:br>
            <a:r>
              <a:rPr lang="hr-HR" sz="1400" dirty="0"/>
              <a:t>✔ Kako rukovati greškama (npr. ako trgovina ne postoji)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C40683-FFBF-901B-0D5C-9FE6DB6D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5" y="2735309"/>
            <a:ext cx="4633580" cy="242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DC65E-92F2-26C9-8F91-4FAA870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53" y="3711357"/>
            <a:ext cx="4270191" cy="1253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72E04D-9797-FF8A-D031-1F36962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86" y="3079212"/>
            <a:ext cx="3352800" cy="514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547F19-825C-0261-A581-CC2A7D6BC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899" y="3336387"/>
            <a:ext cx="5911079" cy="13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23D7-2446-A056-178F-E2FEE8A7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7C318-74D8-6EDC-BD9E-DF4E3818FC5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C4CF5-E4D6-B258-41B9-CE8399B33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04" y="2290887"/>
            <a:ext cx="4572333" cy="737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65BCD-0139-A966-28C4-8DDA3E399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3" y="3281472"/>
            <a:ext cx="4572333" cy="72457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FB7DD9-5131-8539-A430-F9E434015736}"/>
              </a:ext>
            </a:extLst>
          </p:cNvPr>
          <p:cNvSpPr txBox="1">
            <a:spLocks/>
          </p:cNvSpPr>
          <p:nvPr/>
        </p:nvSpPr>
        <p:spPr>
          <a:xfrm>
            <a:off x="1172241" y="1404933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dohvatiti podatke o specifičnoj trgovini</a:t>
            </a:r>
            <a:br>
              <a:rPr lang="hr-HR" sz="1400" dirty="0"/>
            </a:br>
            <a:r>
              <a:rPr lang="hr-HR" sz="1400" dirty="0"/>
              <a:t>✔ Kako dohvatiti samo artikle iz specifične trgovine</a:t>
            </a:r>
            <a:br>
              <a:rPr lang="hr-HR" sz="1400" dirty="0"/>
            </a:br>
            <a:r>
              <a:rPr lang="hr-HR" sz="1400" dirty="0"/>
              <a:t>✔ Zašto je preporučljivo vraćati </a:t>
            </a:r>
            <a:r>
              <a:rPr lang="hr-HR" sz="1400" dirty="0" err="1"/>
              <a:t>dictionary</a:t>
            </a:r>
            <a:r>
              <a:rPr lang="hr-HR" sz="1400" dirty="0"/>
              <a:t> umjesto liste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49D4C5-810B-DEF1-7F22-9ED36EBCA883}"/>
              </a:ext>
            </a:extLst>
          </p:cNvPr>
          <p:cNvSpPr txBox="1">
            <a:spLocks/>
          </p:cNvSpPr>
          <p:nvPr/>
        </p:nvSpPr>
        <p:spPr>
          <a:xfrm>
            <a:off x="6578009" y="1404933"/>
            <a:ext cx="5505893" cy="1614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Zašto vraćati </a:t>
            </a:r>
            <a:r>
              <a:rPr lang="hr-HR" sz="1100" dirty="0" err="1"/>
              <a:t>dictionary</a:t>
            </a:r>
            <a:r>
              <a:rPr lang="hr-HR" sz="1100" dirty="0"/>
              <a:t> umjesto liste?</a:t>
            </a:r>
          </a:p>
          <a:p>
            <a:pPr>
              <a:buNone/>
            </a:pPr>
            <a:r>
              <a:rPr lang="hr-HR" sz="1100" dirty="0"/>
              <a:t>Fleksibilnost:</a:t>
            </a:r>
            <a:br>
              <a:rPr lang="hr-HR" sz="1100" dirty="0"/>
            </a:br>
            <a:r>
              <a:rPr lang="hr-HR" sz="1100" dirty="0"/>
              <a:t>Vraćanjem </a:t>
            </a:r>
            <a:r>
              <a:rPr lang="hr-HR" sz="1100" dirty="0" err="1"/>
              <a:t>dictionary</a:t>
            </a:r>
            <a:r>
              <a:rPr lang="hr-HR" sz="1100" dirty="0"/>
              <a:t>-ja (npr. {'</a:t>
            </a:r>
            <a:r>
              <a:rPr lang="hr-HR" sz="1100" dirty="0" err="1"/>
              <a:t>items</a:t>
            </a:r>
            <a:r>
              <a:rPr lang="hr-HR" sz="1100" dirty="0"/>
              <a:t>': [...]}) lako možete proširiti odgovor dodavanjem dodatnih podataka (npr. poruka, tagova, statusa) bez potrebe za promjenom formata koji klijent očekuje</a:t>
            </a:r>
          </a:p>
          <a:p>
            <a:r>
              <a:rPr lang="hr-HR" sz="1100" dirty="0"/>
              <a:t>Kompatibilnost:</a:t>
            </a:r>
            <a:br>
              <a:rPr lang="hr-HR" sz="1100" dirty="0"/>
            </a:br>
            <a:r>
              <a:rPr lang="hr-HR" sz="1100" dirty="0"/>
              <a:t>Ako se kasnije odlučite promijeniti strukturu odgovora, klijenti neće morati mijenjati svoju logiku ako je JSON objekt konzistentan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09526F-D129-5D8B-A7FD-B2FE3B567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503" y="4420495"/>
            <a:ext cx="2200275" cy="6667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10C158-FC9D-1491-79F0-606F1D898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009" y="3288104"/>
            <a:ext cx="3975911" cy="10991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E2B55A4-159F-749C-CC85-81EC4477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009" y="4407213"/>
            <a:ext cx="3696789" cy="123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9345</TotalTime>
  <Words>1849</Words>
  <Application>Microsoft Office PowerPoint</Application>
  <PresentationFormat>Widescreen</PresentationFormat>
  <Paragraphs>251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Open Sans</vt:lpstr>
      <vt:lpstr>Open Sans Semibold</vt:lpstr>
      <vt:lpstr>Wingdings</vt:lpstr>
      <vt:lpstr>Office Theme</vt:lpstr>
      <vt:lpstr>FLASK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</cp:lastModifiedBy>
  <cp:revision>376</cp:revision>
  <dcterms:created xsi:type="dcterms:W3CDTF">2021-08-14T09:32:24Z</dcterms:created>
  <dcterms:modified xsi:type="dcterms:W3CDTF">2025-04-08T13:23:05Z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